
<file path=[Content_Types].xml><?xml version="1.0" encoding="utf-8"?>
<Types xmlns="http://schemas.openxmlformats.org/package/2006/content-types">
  <Default ContentType="application/xml" Extension="xml"/>
  <Default ContentType="image/jpeg" Extension="jpeg"/>
  <Default ContentType="image/tiff" Extension="tiff"/>
  <Default ContentType="image/x-emf" Extension="emf"/>
  <Default ContentType="application/vnd.openxmlformats-package.relationships+xml" Extension="rels"/>
  <Default ContentType="image/gif" Extension="gif"/>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theme+xml" PartName="/ppt/theme/theme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55"/>
  </p:notesMasterIdLst>
  <p:handoutMasterIdLst>
    <p:handoutMasterId r:id="rId56"/>
  </p:handoutMasterIdLst>
  <p:sldIdLst>
    <p:sldId id="256" r:id="rId7"/>
    <p:sldId id="493" r:id="rId8"/>
    <p:sldId id="266" r:id="rId9"/>
    <p:sldId id="369" r:id="rId10"/>
    <p:sldId id="365" r:id="rId11"/>
    <p:sldId id="366" r:id="rId12"/>
    <p:sldId id="371" r:id="rId13"/>
    <p:sldId id="498" r:id="rId14"/>
    <p:sldId id="413" r:id="rId15"/>
    <p:sldId id="442" r:id="rId16"/>
    <p:sldId id="438" r:id="rId17"/>
    <p:sldId id="443" r:id="rId18"/>
    <p:sldId id="506" r:id="rId19"/>
    <p:sldId id="508" r:id="rId20"/>
    <p:sldId id="509" r:id="rId21"/>
    <p:sldId id="511" r:id="rId22"/>
    <p:sldId id="514" r:id="rId23"/>
    <p:sldId id="515" r:id="rId24"/>
    <p:sldId id="513" r:id="rId25"/>
    <p:sldId id="499" r:id="rId26"/>
    <p:sldId id="446" r:id="rId27"/>
    <p:sldId id="447" r:id="rId28"/>
    <p:sldId id="474" r:id="rId29"/>
    <p:sldId id="478" r:id="rId30"/>
    <p:sldId id="479" r:id="rId31"/>
    <p:sldId id="496" r:id="rId32"/>
    <p:sldId id="497" r:id="rId33"/>
    <p:sldId id="507" r:id="rId34"/>
    <p:sldId id="500" r:id="rId35"/>
    <p:sldId id="463" r:id="rId36"/>
    <p:sldId id="510" r:id="rId37"/>
    <p:sldId id="517" r:id="rId38"/>
    <p:sldId id="495" r:id="rId39"/>
    <p:sldId id="501" r:id="rId40"/>
    <p:sldId id="432" r:id="rId41"/>
    <p:sldId id="502" r:id="rId42"/>
    <p:sldId id="387" r:id="rId43"/>
    <p:sldId id="402" r:id="rId44"/>
    <p:sldId id="404" r:id="rId45"/>
    <p:sldId id="503" r:id="rId46"/>
    <p:sldId id="389" r:id="rId47"/>
    <p:sldId id="504" r:id="rId48"/>
    <p:sldId id="483" r:id="rId49"/>
    <p:sldId id="505" r:id="rId50"/>
    <p:sldId id="484" r:id="rId51"/>
    <p:sldId id="489" r:id="rId52"/>
    <p:sldId id="494" r:id="rId53"/>
    <p:sldId id="49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B8641"/>
    <a:srgbClr val="F8C816"/>
    <a:srgbClr val="F9F3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8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096CB-9E15-6A40-BBFD-4D6931873FCA}"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FBAE59E8-E6DE-BE4A-A88A-892A4BFCA8CE}">
      <dgm:prSet phldrT="[Text]"/>
      <dgm:spPr/>
      <dgm:t>
        <a:bodyPr/>
        <a:lstStyle/>
        <a:p>
          <a:r>
            <a:rPr lang="en-US" dirty="0" err="1" smtClean="0"/>
            <a:t>Koboko</a:t>
          </a:r>
          <a:r>
            <a:rPr lang="en-US" dirty="0" smtClean="0"/>
            <a:t> Partnership</a:t>
          </a:r>
          <a:endParaRPr lang="en-US" dirty="0"/>
        </a:p>
      </dgm:t>
    </dgm:pt>
    <dgm:pt modelId="{17A25D32-4B0B-0942-BFB0-0394209555D9}" type="parTrans" cxnId="{ECDBD799-DCBB-9440-B743-04E290D6E9C4}">
      <dgm:prSet/>
      <dgm:spPr/>
      <dgm:t>
        <a:bodyPr/>
        <a:lstStyle/>
        <a:p>
          <a:endParaRPr lang="en-US"/>
        </a:p>
      </dgm:t>
    </dgm:pt>
    <dgm:pt modelId="{2E35D7C8-36D8-E844-B9F9-849135FB14FB}" type="sibTrans" cxnId="{ECDBD799-DCBB-9440-B743-04E290D6E9C4}">
      <dgm:prSet/>
      <dgm:spPr/>
      <dgm:t>
        <a:bodyPr/>
        <a:lstStyle/>
        <a:p>
          <a:endParaRPr lang="en-US"/>
        </a:p>
      </dgm:t>
    </dgm:pt>
    <dgm:pt modelId="{11EE054C-4215-C348-A7B6-18CFE2DB51A1}">
      <dgm:prSet phldrT="[Text]"/>
      <dgm:spPr/>
      <dgm:t>
        <a:bodyPr/>
        <a:lstStyle/>
        <a:p>
          <a:r>
            <a:rPr lang="en-US" dirty="0" err="1" smtClean="0"/>
            <a:t>ReHoPE</a:t>
          </a:r>
          <a:r>
            <a:rPr lang="en-US" dirty="0" smtClean="0"/>
            <a:t> 2016</a:t>
          </a:r>
          <a:endParaRPr lang="en-US" dirty="0"/>
        </a:p>
      </dgm:t>
    </dgm:pt>
    <dgm:pt modelId="{1A1B54C5-B181-A042-B9DB-F02F73CCB205}" type="parTrans" cxnId="{420B19EB-D103-7043-B721-63E9D9F312A0}">
      <dgm:prSet/>
      <dgm:spPr/>
      <dgm:t>
        <a:bodyPr/>
        <a:lstStyle/>
        <a:p>
          <a:endParaRPr lang="en-US"/>
        </a:p>
      </dgm:t>
    </dgm:pt>
    <dgm:pt modelId="{F1DAAD3B-7346-2645-A18A-4F249E5A4E79}" type="sibTrans" cxnId="{420B19EB-D103-7043-B721-63E9D9F312A0}">
      <dgm:prSet/>
      <dgm:spPr/>
      <dgm:t>
        <a:bodyPr/>
        <a:lstStyle/>
        <a:p>
          <a:endParaRPr lang="en-US"/>
        </a:p>
      </dgm:t>
    </dgm:pt>
    <dgm:pt modelId="{75A9B78F-A785-524A-ACB7-CC138596EDBA}">
      <dgm:prSet phldrT="[Text]"/>
      <dgm:spPr/>
      <dgm:t>
        <a:bodyPr/>
        <a:lstStyle/>
        <a:p>
          <a:r>
            <a:rPr lang="en-US" dirty="0" smtClean="0"/>
            <a:t>UG NDP II</a:t>
          </a:r>
          <a:endParaRPr lang="en-US" dirty="0"/>
        </a:p>
      </dgm:t>
    </dgm:pt>
    <dgm:pt modelId="{B8619080-7577-F841-9493-E92121CC0DCF}" type="parTrans" cxnId="{8A6EC0AC-5A28-7C48-A6D9-D346C946CBA2}">
      <dgm:prSet/>
      <dgm:spPr/>
      <dgm:t>
        <a:bodyPr/>
        <a:lstStyle/>
        <a:p>
          <a:endParaRPr lang="en-US"/>
        </a:p>
      </dgm:t>
    </dgm:pt>
    <dgm:pt modelId="{11E585D9-91D8-0849-9561-DAEC17A1F8E3}" type="sibTrans" cxnId="{8A6EC0AC-5A28-7C48-A6D9-D346C946CBA2}">
      <dgm:prSet/>
      <dgm:spPr/>
      <dgm:t>
        <a:bodyPr/>
        <a:lstStyle/>
        <a:p>
          <a:endParaRPr lang="en-US"/>
        </a:p>
      </dgm:t>
    </dgm:pt>
    <dgm:pt modelId="{12402CAC-BC36-F940-AEEB-41ADC2AF09CB}">
      <dgm:prSet/>
      <dgm:spPr/>
      <dgm:t>
        <a:bodyPr/>
        <a:lstStyle/>
        <a:p>
          <a:r>
            <a:rPr lang="en-US" dirty="0" smtClean="0"/>
            <a:t>CRRF 2017 </a:t>
          </a:r>
          <a:r>
            <a:rPr lang="en-US" u="sng" dirty="0" smtClean="0"/>
            <a:t>Whole of Society Approach</a:t>
          </a:r>
          <a:endParaRPr lang="en-US" dirty="0"/>
        </a:p>
      </dgm:t>
    </dgm:pt>
    <dgm:pt modelId="{AB1C8F66-9B5F-9142-80A1-4FD5A525B45A}" type="parTrans" cxnId="{D4F811A2-72A1-A64E-98F9-5C4C55BFBFDE}">
      <dgm:prSet/>
      <dgm:spPr/>
      <dgm:t>
        <a:bodyPr/>
        <a:lstStyle/>
        <a:p>
          <a:endParaRPr lang="en-US"/>
        </a:p>
      </dgm:t>
    </dgm:pt>
    <dgm:pt modelId="{F3852E7F-24EF-2F43-A100-988A72250368}" type="sibTrans" cxnId="{D4F811A2-72A1-A64E-98F9-5C4C55BFBFDE}">
      <dgm:prSet/>
      <dgm:spPr/>
      <dgm:t>
        <a:bodyPr/>
        <a:lstStyle/>
        <a:p>
          <a:endParaRPr lang="en-US"/>
        </a:p>
      </dgm:t>
    </dgm:pt>
    <dgm:pt modelId="{B600EDBB-204F-EA4B-8526-C99CFC78D12A}">
      <dgm:prSet/>
      <dgm:spPr/>
      <dgm:t>
        <a:bodyPr/>
        <a:lstStyle/>
        <a:p>
          <a:r>
            <a:rPr lang="en-US" dirty="0" smtClean="0">
              <a:latin typeface="Times New Roman" charset="0"/>
              <a:ea typeface="Times New Roman" charset="0"/>
              <a:cs typeface="Times New Roman" charset="0"/>
            </a:rPr>
            <a:t>SPRS-NU), March 2017</a:t>
          </a:r>
          <a:endParaRPr lang="en-US" dirty="0"/>
        </a:p>
      </dgm:t>
    </dgm:pt>
    <dgm:pt modelId="{FFEBFECB-3216-E945-833B-294ED841CE8F}" type="parTrans" cxnId="{72176DFE-B5FD-894E-A4E2-D3D5BE2020FF}">
      <dgm:prSet/>
      <dgm:spPr/>
      <dgm:t>
        <a:bodyPr/>
        <a:lstStyle/>
        <a:p>
          <a:endParaRPr lang="en-US"/>
        </a:p>
      </dgm:t>
    </dgm:pt>
    <dgm:pt modelId="{6A564FEE-715B-D348-8F28-761F954170A5}" type="sibTrans" cxnId="{72176DFE-B5FD-894E-A4E2-D3D5BE2020FF}">
      <dgm:prSet/>
      <dgm:spPr/>
      <dgm:t>
        <a:bodyPr/>
        <a:lstStyle/>
        <a:p>
          <a:endParaRPr lang="en-US"/>
        </a:p>
      </dgm:t>
    </dgm:pt>
    <dgm:pt modelId="{674F61AB-FEC1-8B45-9CAF-9540F963D0F0}" type="pres">
      <dgm:prSet presAssocID="{026096CB-9E15-6A40-BBFD-4D6931873FCA}" presName="rootnode" presStyleCnt="0">
        <dgm:presLayoutVars>
          <dgm:chMax/>
          <dgm:chPref/>
          <dgm:dir/>
          <dgm:animLvl val="lvl"/>
        </dgm:presLayoutVars>
      </dgm:prSet>
      <dgm:spPr/>
      <dgm:t>
        <a:bodyPr/>
        <a:lstStyle/>
        <a:p>
          <a:endParaRPr lang="en-US"/>
        </a:p>
      </dgm:t>
    </dgm:pt>
    <dgm:pt modelId="{1A6B4408-B62E-A043-A465-077E04AD3A5F}" type="pres">
      <dgm:prSet presAssocID="{75A9B78F-A785-524A-ACB7-CC138596EDBA}" presName="composite" presStyleCnt="0"/>
      <dgm:spPr/>
    </dgm:pt>
    <dgm:pt modelId="{215AAC9D-87D3-634E-BAB0-ED32DF5DCD1F}" type="pres">
      <dgm:prSet presAssocID="{75A9B78F-A785-524A-ACB7-CC138596EDBA}" presName="LShape" presStyleLbl="alignNode1" presStyleIdx="0"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5F0273AB-B01D-3D4A-9D96-1D94861F6DFF}" type="pres">
      <dgm:prSet presAssocID="{75A9B78F-A785-524A-ACB7-CC138596EDBA}" presName="ParentText" presStyleLbl="revTx" presStyleIdx="0" presStyleCnt="5">
        <dgm:presLayoutVars>
          <dgm:chMax val="0"/>
          <dgm:chPref val="0"/>
          <dgm:bulletEnabled val="1"/>
        </dgm:presLayoutVars>
      </dgm:prSet>
      <dgm:spPr/>
      <dgm:t>
        <a:bodyPr/>
        <a:lstStyle/>
        <a:p>
          <a:endParaRPr lang="en-US"/>
        </a:p>
      </dgm:t>
    </dgm:pt>
    <dgm:pt modelId="{201048C5-2803-2D46-A419-65AF17DFCB06}" type="pres">
      <dgm:prSet presAssocID="{75A9B78F-A785-524A-ACB7-CC138596EDBA}" presName="Triangle" presStyleLbl="alignNode1" presStyleIdx="1"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E60FD857-989B-C546-A87A-E7BDD64E56AC}" type="pres">
      <dgm:prSet presAssocID="{11E585D9-91D8-0849-9561-DAEC17A1F8E3}" presName="sibTrans" presStyleCnt="0"/>
      <dgm:spPr/>
    </dgm:pt>
    <dgm:pt modelId="{43F5ACE3-469A-F445-9F33-CE637067DFA4}" type="pres">
      <dgm:prSet presAssocID="{11E585D9-91D8-0849-9561-DAEC17A1F8E3}" presName="space" presStyleCnt="0"/>
      <dgm:spPr/>
    </dgm:pt>
    <dgm:pt modelId="{3715401F-199C-4242-9352-1CD50335F8BB}" type="pres">
      <dgm:prSet presAssocID="{FBAE59E8-E6DE-BE4A-A88A-892A4BFCA8CE}" presName="composite" presStyleCnt="0"/>
      <dgm:spPr/>
    </dgm:pt>
    <dgm:pt modelId="{F6CD28C2-18EB-F543-B84E-4C1758C28672}" type="pres">
      <dgm:prSet presAssocID="{FBAE59E8-E6DE-BE4A-A88A-892A4BFCA8CE}" presName="LShape" presStyleLbl="alignNode1" presStyleIdx="2" presStyleCnt="9"/>
      <dgm:spPr/>
    </dgm:pt>
    <dgm:pt modelId="{ECED078C-302B-5E47-B0FC-749506BAEB78}" type="pres">
      <dgm:prSet presAssocID="{FBAE59E8-E6DE-BE4A-A88A-892A4BFCA8CE}" presName="ParentText" presStyleLbl="revTx" presStyleIdx="1" presStyleCnt="5">
        <dgm:presLayoutVars>
          <dgm:chMax val="0"/>
          <dgm:chPref val="0"/>
          <dgm:bulletEnabled val="1"/>
        </dgm:presLayoutVars>
      </dgm:prSet>
      <dgm:spPr/>
      <dgm:t>
        <a:bodyPr/>
        <a:lstStyle/>
        <a:p>
          <a:endParaRPr lang="en-US"/>
        </a:p>
      </dgm:t>
    </dgm:pt>
    <dgm:pt modelId="{328B6561-0606-6949-92EF-6F4008DC1507}" type="pres">
      <dgm:prSet presAssocID="{FBAE59E8-E6DE-BE4A-A88A-892A4BFCA8CE}" presName="Triangle" presStyleLbl="alignNode1" presStyleIdx="3" presStyleCnt="9"/>
      <dgm:spPr/>
    </dgm:pt>
    <dgm:pt modelId="{8AB5B6A3-F90F-9846-87D9-C91ADF8433C7}" type="pres">
      <dgm:prSet presAssocID="{2E35D7C8-36D8-E844-B9F9-849135FB14FB}" presName="sibTrans" presStyleCnt="0"/>
      <dgm:spPr/>
    </dgm:pt>
    <dgm:pt modelId="{A7138149-84B8-AC4D-B384-1E208743906C}" type="pres">
      <dgm:prSet presAssocID="{2E35D7C8-36D8-E844-B9F9-849135FB14FB}" presName="space" presStyleCnt="0"/>
      <dgm:spPr/>
    </dgm:pt>
    <dgm:pt modelId="{C7787142-5505-084A-AB94-085084D6E2F4}" type="pres">
      <dgm:prSet presAssocID="{11EE054C-4215-C348-A7B6-18CFE2DB51A1}" presName="composite" presStyleCnt="0"/>
      <dgm:spPr/>
    </dgm:pt>
    <dgm:pt modelId="{D0285623-3A7B-3E44-964B-B7BEC3DB1796}" type="pres">
      <dgm:prSet presAssocID="{11EE054C-4215-C348-A7B6-18CFE2DB51A1}" presName="LShape" presStyleLbl="alignNode1" presStyleIdx="4"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DDB8C01A-47F5-1749-8C1C-2C8A939023BD}" type="pres">
      <dgm:prSet presAssocID="{11EE054C-4215-C348-A7B6-18CFE2DB51A1}" presName="ParentText" presStyleLbl="revTx" presStyleIdx="2" presStyleCnt="5">
        <dgm:presLayoutVars>
          <dgm:chMax val="0"/>
          <dgm:chPref val="0"/>
          <dgm:bulletEnabled val="1"/>
        </dgm:presLayoutVars>
      </dgm:prSet>
      <dgm:spPr/>
      <dgm:t>
        <a:bodyPr/>
        <a:lstStyle/>
        <a:p>
          <a:endParaRPr lang="en-US"/>
        </a:p>
      </dgm:t>
    </dgm:pt>
    <dgm:pt modelId="{F342BB4E-3DC3-0447-B056-41314117BE07}" type="pres">
      <dgm:prSet presAssocID="{11EE054C-4215-C348-A7B6-18CFE2DB51A1}" presName="Triangle" presStyleLbl="alignNode1" presStyleIdx="5"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EF4A3934-BC67-7C40-A764-EA45DF47BF32}" type="pres">
      <dgm:prSet presAssocID="{F1DAAD3B-7346-2645-A18A-4F249E5A4E79}" presName="sibTrans" presStyleCnt="0"/>
      <dgm:spPr/>
    </dgm:pt>
    <dgm:pt modelId="{78C8B3AF-C2D4-4941-8DFE-E117EFE0B090}" type="pres">
      <dgm:prSet presAssocID="{F1DAAD3B-7346-2645-A18A-4F249E5A4E79}" presName="space" presStyleCnt="0"/>
      <dgm:spPr/>
    </dgm:pt>
    <dgm:pt modelId="{DE754D3E-E823-B445-8EC6-A56A6A5C2205}" type="pres">
      <dgm:prSet presAssocID="{12402CAC-BC36-F940-AEEB-41ADC2AF09CB}" presName="composite" presStyleCnt="0"/>
      <dgm:spPr/>
    </dgm:pt>
    <dgm:pt modelId="{63A1D20C-0742-904F-9BA6-117AFD27EA3D}" type="pres">
      <dgm:prSet presAssocID="{12402CAC-BC36-F940-AEEB-41ADC2AF09CB}" presName="LShape" presStyleLbl="alignNode1" presStyleIdx="6" presStyleCnt="9"/>
      <dgm:spPr/>
    </dgm:pt>
    <dgm:pt modelId="{15AD4382-6BA2-9A42-AEB7-F36832566A22}" type="pres">
      <dgm:prSet presAssocID="{12402CAC-BC36-F940-AEEB-41ADC2AF09CB}" presName="ParentText" presStyleLbl="revTx" presStyleIdx="3" presStyleCnt="5">
        <dgm:presLayoutVars>
          <dgm:chMax val="0"/>
          <dgm:chPref val="0"/>
          <dgm:bulletEnabled val="1"/>
        </dgm:presLayoutVars>
      </dgm:prSet>
      <dgm:spPr/>
      <dgm:t>
        <a:bodyPr/>
        <a:lstStyle/>
        <a:p>
          <a:endParaRPr lang="en-US"/>
        </a:p>
      </dgm:t>
    </dgm:pt>
    <dgm:pt modelId="{6E8AF892-9761-A449-9394-A3EE1C4885C9}" type="pres">
      <dgm:prSet presAssocID="{12402CAC-BC36-F940-AEEB-41ADC2AF09CB}" presName="Triangle" presStyleLbl="alignNode1" presStyleIdx="7" presStyleCnt="9"/>
      <dgm:spPr/>
    </dgm:pt>
    <dgm:pt modelId="{A4CBBA29-95EB-224D-A15D-7627B64CC6CA}" type="pres">
      <dgm:prSet presAssocID="{F3852E7F-24EF-2F43-A100-988A72250368}" presName="sibTrans" presStyleCnt="0"/>
      <dgm:spPr/>
    </dgm:pt>
    <dgm:pt modelId="{19E59472-AE98-484C-B097-CFB5F2220A3E}" type="pres">
      <dgm:prSet presAssocID="{F3852E7F-24EF-2F43-A100-988A72250368}" presName="space" presStyleCnt="0"/>
      <dgm:spPr/>
    </dgm:pt>
    <dgm:pt modelId="{4948C5C3-F6B3-CD45-B8FB-B70114275D12}" type="pres">
      <dgm:prSet presAssocID="{B600EDBB-204F-EA4B-8526-C99CFC78D12A}" presName="composite" presStyleCnt="0"/>
      <dgm:spPr/>
    </dgm:pt>
    <dgm:pt modelId="{E0A47F7F-D6BD-6143-8CC5-5DF5A4C67572}" type="pres">
      <dgm:prSet presAssocID="{B600EDBB-204F-EA4B-8526-C99CFC78D12A}" presName="LShape" presStyleLbl="alignNode1" presStyleIdx="8"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89A2BADC-0AA6-6E4A-BBB4-5DFA1E2A48A6}" type="pres">
      <dgm:prSet presAssocID="{B600EDBB-204F-EA4B-8526-C99CFC78D12A}" presName="ParentText" presStyleLbl="revTx" presStyleIdx="4" presStyleCnt="5">
        <dgm:presLayoutVars>
          <dgm:chMax val="0"/>
          <dgm:chPref val="0"/>
          <dgm:bulletEnabled val="1"/>
        </dgm:presLayoutVars>
      </dgm:prSet>
      <dgm:spPr/>
      <dgm:t>
        <a:bodyPr/>
        <a:lstStyle/>
        <a:p>
          <a:endParaRPr lang="en-US"/>
        </a:p>
      </dgm:t>
    </dgm:pt>
  </dgm:ptLst>
  <dgm:cxnLst>
    <dgm:cxn modelId="{8A6EC0AC-5A28-7C48-A6D9-D346C946CBA2}" srcId="{026096CB-9E15-6A40-BBFD-4D6931873FCA}" destId="{75A9B78F-A785-524A-ACB7-CC138596EDBA}" srcOrd="0" destOrd="0" parTransId="{B8619080-7577-F841-9493-E92121CC0DCF}" sibTransId="{11E585D9-91D8-0849-9561-DAEC17A1F8E3}"/>
    <dgm:cxn modelId="{2C12A56D-9005-684D-AA40-21B9F8FAC455}" type="presOf" srcId="{75A9B78F-A785-524A-ACB7-CC138596EDBA}" destId="{5F0273AB-B01D-3D4A-9D96-1D94861F6DFF}" srcOrd="0" destOrd="0" presId="urn:microsoft.com/office/officeart/2009/3/layout/StepUpProcess"/>
    <dgm:cxn modelId="{D4F811A2-72A1-A64E-98F9-5C4C55BFBFDE}" srcId="{026096CB-9E15-6A40-BBFD-4D6931873FCA}" destId="{12402CAC-BC36-F940-AEEB-41ADC2AF09CB}" srcOrd="3" destOrd="0" parTransId="{AB1C8F66-9B5F-9142-80A1-4FD5A525B45A}" sibTransId="{F3852E7F-24EF-2F43-A100-988A72250368}"/>
    <dgm:cxn modelId="{D19EFE06-F5B2-964E-B81F-62F752256CB7}" type="presOf" srcId="{12402CAC-BC36-F940-AEEB-41ADC2AF09CB}" destId="{15AD4382-6BA2-9A42-AEB7-F36832566A22}" srcOrd="0" destOrd="0" presId="urn:microsoft.com/office/officeart/2009/3/layout/StepUpProcess"/>
    <dgm:cxn modelId="{FBC35102-037B-2A4F-92C9-A2B319876D8A}" type="presOf" srcId="{026096CB-9E15-6A40-BBFD-4D6931873FCA}" destId="{674F61AB-FEC1-8B45-9CAF-9540F963D0F0}" srcOrd="0" destOrd="0" presId="urn:microsoft.com/office/officeart/2009/3/layout/StepUpProcess"/>
    <dgm:cxn modelId="{ECDBD799-DCBB-9440-B743-04E290D6E9C4}" srcId="{026096CB-9E15-6A40-BBFD-4D6931873FCA}" destId="{FBAE59E8-E6DE-BE4A-A88A-892A4BFCA8CE}" srcOrd="1" destOrd="0" parTransId="{17A25D32-4B0B-0942-BFB0-0394209555D9}" sibTransId="{2E35D7C8-36D8-E844-B9F9-849135FB14FB}"/>
    <dgm:cxn modelId="{4F2CA8AA-F6BC-A444-837D-63DDE724C275}" type="presOf" srcId="{FBAE59E8-E6DE-BE4A-A88A-892A4BFCA8CE}" destId="{ECED078C-302B-5E47-B0FC-749506BAEB78}" srcOrd="0" destOrd="0" presId="urn:microsoft.com/office/officeart/2009/3/layout/StepUpProcess"/>
    <dgm:cxn modelId="{72B02764-06A4-A245-B831-321589AAD225}" type="presOf" srcId="{11EE054C-4215-C348-A7B6-18CFE2DB51A1}" destId="{DDB8C01A-47F5-1749-8C1C-2C8A939023BD}" srcOrd="0" destOrd="0" presId="urn:microsoft.com/office/officeart/2009/3/layout/StepUpProcess"/>
    <dgm:cxn modelId="{72176DFE-B5FD-894E-A4E2-D3D5BE2020FF}" srcId="{026096CB-9E15-6A40-BBFD-4D6931873FCA}" destId="{B600EDBB-204F-EA4B-8526-C99CFC78D12A}" srcOrd="4" destOrd="0" parTransId="{FFEBFECB-3216-E945-833B-294ED841CE8F}" sibTransId="{6A564FEE-715B-D348-8F28-761F954170A5}"/>
    <dgm:cxn modelId="{420B19EB-D103-7043-B721-63E9D9F312A0}" srcId="{026096CB-9E15-6A40-BBFD-4D6931873FCA}" destId="{11EE054C-4215-C348-A7B6-18CFE2DB51A1}" srcOrd="2" destOrd="0" parTransId="{1A1B54C5-B181-A042-B9DB-F02F73CCB205}" sibTransId="{F1DAAD3B-7346-2645-A18A-4F249E5A4E79}"/>
    <dgm:cxn modelId="{4F739DEF-ED8C-AA41-8B3D-6F1DF3B71FBB}" type="presOf" srcId="{B600EDBB-204F-EA4B-8526-C99CFC78D12A}" destId="{89A2BADC-0AA6-6E4A-BBB4-5DFA1E2A48A6}" srcOrd="0" destOrd="0" presId="urn:microsoft.com/office/officeart/2009/3/layout/StepUpProcess"/>
    <dgm:cxn modelId="{2E1E8F86-E52D-9B41-BF39-1D60D07CE83D}" type="presParOf" srcId="{674F61AB-FEC1-8B45-9CAF-9540F963D0F0}" destId="{1A6B4408-B62E-A043-A465-077E04AD3A5F}" srcOrd="0" destOrd="0" presId="urn:microsoft.com/office/officeart/2009/3/layout/StepUpProcess"/>
    <dgm:cxn modelId="{E3B5B9A2-23A7-D94C-8341-63D804E897FA}" type="presParOf" srcId="{1A6B4408-B62E-A043-A465-077E04AD3A5F}" destId="{215AAC9D-87D3-634E-BAB0-ED32DF5DCD1F}" srcOrd="0" destOrd="0" presId="urn:microsoft.com/office/officeart/2009/3/layout/StepUpProcess"/>
    <dgm:cxn modelId="{4BFDC995-1EF6-C941-ACF2-E93BE3FBCC47}" type="presParOf" srcId="{1A6B4408-B62E-A043-A465-077E04AD3A5F}" destId="{5F0273AB-B01D-3D4A-9D96-1D94861F6DFF}" srcOrd="1" destOrd="0" presId="urn:microsoft.com/office/officeart/2009/3/layout/StepUpProcess"/>
    <dgm:cxn modelId="{6458BA50-C77C-C949-B4D1-ECB7CFD726FF}" type="presParOf" srcId="{1A6B4408-B62E-A043-A465-077E04AD3A5F}" destId="{201048C5-2803-2D46-A419-65AF17DFCB06}" srcOrd="2" destOrd="0" presId="urn:microsoft.com/office/officeart/2009/3/layout/StepUpProcess"/>
    <dgm:cxn modelId="{71A822A2-3BCA-A649-8CD9-9F0B613032AD}" type="presParOf" srcId="{674F61AB-FEC1-8B45-9CAF-9540F963D0F0}" destId="{E60FD857-989B-C546-A87A-E7BDD64E56AC}" srcOrd="1" destOrd="0" presId="urn:microsoft.com/office/officeart/2009/3/layout/StepUpProcess"/>
    <dgm:cxn modelId="{F6EB0CC2-4DC6-BE4B-81CF-1F2335270B4F}" type="presParOf" srcId="{E60FD857-989B-C546-A87A-E7BDD64E56AC}" destId="{43F5ACE3-469A-F445-9F33-CE637067DFA4}" srcOrd="0" destOrd="0" presId="urn:microsoft.com/office/officeart/2009/3/layout/StepUpProcess"/>
    <dgm:cxn modelId="{0CE13827-642D-9445-9951-F08E77E8CE39}" type="presParOf" srcId="{674F61AB-FEC1-8B45-9CAF-9540F963D0F0}" destId="{3715401F-199C-4242-9352-1CD50335F8BB}" srcOrd="2" destOrd="0" presId="urn:microsoft.com/office/officeart/2009/3/layout/StepUpProcess"/>
    <dgm:cxn modelId="{DC8C10A3-99AF-0F49-B820-79EED601744B}" type="presParOf" srcId="{3715401F-199C-4242-9352-1CD50335F8BB}" destId="{F6CD28C2-18EB-F543-B84E-4C1758C28672}" srcOrd="0" destOrd="0" presId="urn:microsoft.com/office/officeart/2009/3/layout/StepUpProcess"/>
    <dgm:cxn modelId="{0C20098B-AE71-EC42-9841-153E1E57E7FB}" type="presParOf" srcId="{3715401F-199C-4242-9352-1CD50335F8BB}" destId="{ECED078C-302B-5E47-B0FC-749506BAEB78}" srcOrd="1" destOrd="0" presId="urn:microsoft.com/office/officeart/2009/3/layout/StepUpProcess"/>
    <dgm:cxn modelId="{705F83B1-1E2C-1C46-BCAF-957FAF32F0FC}" type="presParOf" srcId="{3715401F-199C-4242-9352-1CD50335F8BB}" destId="{328B6561-0606-6949-92EF-6F4008DC1507}" srcOrd="2" destOrd="0" presId="urn:microsoft.com/office/officeart/2009/3/layout/StepUpProcess"/>
    <dgm:cxn modelId="{7C02247B-ABD1-9543-B16D-6B97C12F5FBA}" type="presParOf" srcId="{674F61AB-FEC1-8B45-9CAF-9540F963D0F0}" destId="{8AB5B6A3-F90F-9846-87D9-C91ADF8433C7}" srcOrd="3" destOrd="0" presId="urn:microsoft.com/office/officeart/2009/3/layout/StepUpProcess"/>
    <dgm:cxn modelId="{BE1A66A2-8235-DC4B-83FF-A451814E8E96}" type="presParOf" srcId="{8AB5B6A3-F90F-9846-87D9-C91ADF8433C7}" destId="{A7138149-84B8-AC4D-B384-1E208743906C}" srcOrd="0" destOrd="0" presId="urn:microsoft.com/office/officeart/2009/3/layout/StepUpProcess"/>
    <dgm:cxn modelId="{4E0A2644-C0EA-1641-A469-C8DC98A30083}" type="presParOf" srcId="{674F61AB-FEC1-8B45-9CAF-9540F963D0F0}" destId="{C7787142-5505-084A-AB94-085084D6E2F4}" srcOrd="4" destOrd="0" presId="urn:microsoft.com/office/officeart/2009/3/layout/StepUpProcess"/>
    <dgm:cxn modelId="{58FEB859-9F0D-5246-BE3B-1DEBD7F40257}" type="presParOf" srcId="{C7787142-5505-084A-AB94-085084D6E2F4}" destId="{D0285623-3A7B-3E44-964B-B7BEC3DB1796}" srcOrd="0" destOrd="0" presId="urn:microsoft.com/office/officeart/2009/3/layout/StepUpProcess"/>
    <dgm:cxn modelId="{812410CA-9EC7-354C-8579-5D1AA75B39DF}" type="presParOf" srcId="{C7787142-5505-084A-AB94-085084D6E2F4}" destId="{DDB8C01A-47F5-1749-8C1C-2C8A939023BD}" srcOrd="1" destOrd="0" presId="urn:microsoft.com/office/officeart/2009/3/layout/StepUpProcess"/>
    <dgm:cxn modelId="{9C81401E-8E24-454B-86E0-09000A312D17}" type="presParOf" srcId="{C7787142-5505-084A-AB94-085084D6E2F4}" destId="{F342BB4E-3DC3-0447-B056-41314117BE07}" srcOrd="2" destOrd="0" presId="urn:microsoft.com/office/officeart/2009/3/layout/StepUpProcess"/>
    <dgm:cxn modelId="{E5C3F812-062F-6D45-B85C-0DE47C05F63D}" type="presParOf" srcId="{674F61AB-FEC1-8B45-9CAF-9540F963D0F0}" destId="{EF4A3934-BC67-7C40-A764-EA45DF47BF32}" srcOrd="5" destOrd="0" presId="urn:microsoft.com/office/officeart/2009/3/layout/StepUpProcess"/>
    <dgm:cxn modelId="{6839287F-9F75-034C-B5E4-AA003B29CD79}" type="presParOf" srcId="{EF4A3934-BC67-7C40-A764-EA45DF47BF32}" destId="{78C8B3AF-C2D4-4941-8DFE-E117EFE0B090}" srcOrd="0" destOrd="0" presId="urn:microsoft.com/office/officeart/2009/3/layout/StepUpProcess"/>
    <dgm:cxn modelId="{0AAA343F-AB87-CA4E-AFA8-3EBC1C5E0881}" type="presParOf" srcId="{674F61AB-FEC1-8B45-9CAF-9540F963D0F0}" destId="{DE754D3E-E823-B445-8EC6-A56A6A5C2205}" srcOrd="6" destOrd="0" presId="urn:microsoft.com/office/officeart/2009/3/layout/StepUpProcess"/>
    <dgm:cxn modelId="{3AA80356-FFDF-614C-A226-0B8587F650EB}" type="presParOf" srcId="{DE754D3E-E823-B445-8EC6-A56A6A5C2205}" destId="{63A1D20C-0742-904F-9BA6-117AFD27EA3D}" srcOrd="0" destOrd="0" presId="urn:microsoft.com/office/officeart/2009/3/layout/StepUpProcess"/>
    <dgm:cxn modelId="{2CF89D37-AD5B-AA4E-932D-7C34DD810291}" type="presParOf" srcId="{DE754D3E-E823-B445-8EC6-A56A6A5C2205}" destId="{15AD4382-6BA2-9A42-AEB7-F36832566A22}" srcOrd="1" destOrd="0" presId="urn:microsoft.com/office/officeart/2009/3/layout/StepUpProcess"/>
    <dgm:cxn modelId="{F6CF47C2-B862-E64D-B162-D0C7C5385E8A}" type="presParOf" srcId="{DE754D3E-E823-B445-8EC6-A56A6A5C2205}" destId="{6E8AF892-9761-A449-9394-A3EE1C4885C9}" srcOrd="2" destOrd="0" presId="urn:microsoft.com/office/officeart/2009/3/layout/StepUpProcess"/>
    <dgm:cxn modelId="{F6DE6C0B-16C9-8148-9929-E28B34E4CDF0}" type="presParOf" srcId="{674F61AB-FEC1-8B45-9CAF-9540F963D0F0}" destId="{A4CBBA29-95EB-224D-A15D-7627B64CC6CA}" srcOrd="7" destOrd="0" presId="urn:microsoft.com/office/officeart/2009/3/layout/StepUpProcess"/>
    <dgm:cxn modelId="{68F7CAEF-A5FE-9D46-959C-9CCC4A645FFB}" type="presParOf" srcId="{A4CBBA29-95EB-224D-A15D-7627B64CC6CA}" destId="{19E59472-AE98-484C-B097-CFB5F2220A3E}" srcOrd="0" destOrd="0" presId="urn:microsoft.com/office/officeart/2009/3/layout/StepUpProcess"/>
    <dgm:cxn modelId="{7D8B1F15-183F-644B-A30F-228E9587D472}" type="presParOf" srcId="{674F61AB-FEC1-8B45-9CAF-9540F963D0F0}" destId="{4948C5C3-F6B3-CD45-B8FB-B70114275D12}" srcOrd="8" destOrd="0" presId="urn:microsoft.com/office/officeart/2009/3/layout/StepUpProcess"/>
    <dgm:cxn modelId="{47BC754A-5FB4-E84A-A4A7-30898F971F34}" type="presParOf" srcId="{4948C5C3-F6B3-CD45-B8FB-B70114275D12}" destId="{E0A47F7F-D6BD-6143-8CC5-5DF5A4C67572}" srcOrd="0" destOrd="0" presId="urn:microsoft.com/office/officeart/2009/3/layout/StepUpProcess"/>
    <dgm:cxn modelId="{BA31BF4B-BD21-8E40-B32F-8467156B83A4}" type="presParOf" srcId="{4948C5C3-F6B3-CD45-B8FB-B70114275D12}" destId="{89A2BADC-0AA6-6E4A-BBB4-5DFA1E2A48A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096CB-9E15-6A40-BBFD-4D6931873FCA}"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FBAE59E8-E6DE-BE4A-A88A-892A4BFCA8CE}">
      <dgm:prSet phldrT="[Text]"/>
      <dgm:spPr/>
      <dgm:t>
        <a:bodyPr/>
        <a:lstStyle/>
        <a:p>
          <a:r>
            <a:rPr lang="en-US" dirty="0" smtClean="0"/>
            <a:t>Refugee Appeals Board 2011</a:t>
          </a:r>
          <a:endParaRPr lang="en-US" dirty="0"/>
        </a:p>
      </dgm:t>
    </dgm:pt>
    <dgm:pt modelId="{17A25D32-4B0B-0942-BFB0-0394209555D9}" type="parTrans" cxnId="{ECDBD799-DCBB-9440-B743-04E290D6E9C4}">
      <dgm:prSet/>
      <dgm:spPr/>
      <dgm:t>
        <a:bodyPr/>
        <a:lstStyle/>
        <a:p>
          <a:endParaRPr lang="en-US"/>
        </a:p>
      </dgm:t>
    </dgm:pt>
    <dgm:pt modelId="{2E35D7C8-36D8-E844-B9F9-849135FB14FB}" type="sibTrans" cxnId="{ECDBD799-DCBB-9440-B743-04E290D6E9C4}">
      <dgm:prSet/>
      <dgm:spPr/>
      <dgm:t>
        <a:bodyPr/>
        <a:lstStyle/>
        <a:p>
          <a:endParaRPr lang="en-US"/>
        </a:p>
      </dgm:t>
    </dgm:pt>
    <dgm:pt modelId="{11EE054C-4215-C348-A7B6-18CFE2DB51A1}">
      <dgm:prSet phldrT="[Text]"/>
      <dgm:spPr/>
      <dgm:t>
        <a:bodyPr/>
        <a:lstStyle/>
        <a:p>
          <a:r>
            <a:rPr lang="en-US" dirty="0" smtClean="0"/>
            <a:t>Alternative to Camps 2014</a:t>
          </a:r>
          <a:endParaRPr lang="en-US" dirty="0"/>
        </a:p>
      </dgm:t>
    </dgm:pt>
    <dgm:pt modelId="{1A1B54C5-B181-A042-B9DB-F02F73CCB205}" type="parTrans" cxnId="{420B19EB-D103-7043-B721-63E9D9F312A0}">
      <dgm:prSet/>
      <dgm:spPr/>
      <dgm:t>
        <a:bodyPr/>
        <a:lstStyle/>
        <a:p>
          <a:endParaRPr lang="en-US"/>
        </a:p>
      </dgm:t>
    </dgm:pt>
    <dgm:pt modelId="{F1DAAD3B-7346-2645-A18A-4F249E5A4E79}" type="sibTrans" cxnId="{420B19EB-D103-7043-B721-63E9D9F312A0}">
      <dgm:prSet/>
      <dgm:spPr/>
      <dgm:t>
        <a:bodyPr/>
        <a:lstStyle/>
        <a:p>
          <a:endParaRPr lang="en-US"/>
        </a:p>
      </dgm:t>
    </dgm:pt>
    <dgm:pt modelId="{75A9B78F-A785-524A-ACB7-CC138596EDBA}">
      <dgm:prSet phldrT="[Text]"/>
      <dgm:spPr/>
      <dgm:t>
        <a:bodyPr/>
        <a:lstStyle/>
        <a:p>
          <a:r>
            <a:rPr lang="en-US" dirty="0" smtClean="0"/>
            <a:t>Refugee Regulations 2010</a:t>
          </a:r>
          <a:endParaRPr lang="en-US" dirty="0"/>
        </a:p>
      </dgm:t>
    </dgm:pt>
    <dgm:pt modelId="{B8619080-7577-F841-9493-E92121CC0DCF}" type="parTrans" cxnId="{8A6EC0AC-5A28-7C48-A6D9-D346C946CBA2}">
      <dgm:prSet/>
      <dgm:spPr/>
      <dgm:t>
        <a:bodyPr/>
        <a:lstStyle/>
        <a:p>
          <a:endParaRPr lang="en-US"/>
        </a:p>
      </dgm:t>
    </dgm:pt>
    <dgm:pt modelId="{11E585D9-91D8-0849-9561-DAEC17A1F8E3}" type="sibTrans" cxnId="{8A6EC0AC-5A28-7C48-A6D9-D346C946CBA2}">
      <dgm:prSet/>
      <dgm:spPr/>
      <dgm:t>
        <a:bodyPr/>
        <a:lstStyle/>
        <a:p>
          <a:endParaRPr lang="en-US"/>
        </a:p>
      </dgm:t>
    </dgm:pt>
    <dgm:pt modelId="{12402CAC-BC36-F940-AEEB-41ADC2AF09CB}">
      <dgm:prSet/>
      <dgm:spPr/>
      <dgm:t>
        <a:bodyPr/>
        <a:lstStyle/>
        <a:p>
          <a:r>
            <a:rPr lang="en-US" dirty="0" smtClean="0"/>
            <a:t>STA 2015-2020</a:t>
          </a:r>
          <a:endParaRPr lang="en-US" dirty="0"/>
        </a:p>
      </dgm:t>
    </dgm:pt>
    <dgm:pt modelId="{AB1C8F66-9B5F-9142-80A1-4FD5A525B45A}" type="parTrans" cxnId="{D4F811A2-72A1-A64E-98F9-5C4C55BFBFDE}">
      <dgm:prSet/>
      <dgm:spPr/>
      <dgm:t>
        <a:bodyPr/>
        <a:lstStyle/>
        <a:p>
          <a:endParaRPr lang="en-US"/>
        </a:p>
      </dgm:t>
    </dgm:pt>
    <dgm:pt modelId="{F3852E7F-24EF-2F43-A100-988A72250368}" type="sibTrans" cxnId="{D4F811A2-72A1-A64E-98F9-5C4C55BFBFDE}">
      <dgm:prSet/>
      <dgm:spPr/>
      <dgm:t>
        <a:bodyPr/>
        <a:lstStyle/>
        <a:p>
          <a:endParaRPr lang="en-US"/>
        </a:p>
      </dgm:t>
    </dgm:pt>
    <dgm:pt modelId="{B600EDBB-204F-EA4B-8526-C99CFC78D12A}">
      <dgm:prSet/>
      <dgm:spPr/>
      <dgm:t>
        <a:bodyPr/>
        <a:lstStyle/>
        <a:p>
          <a:r>
            <a:rPr lang="en-US" dirty="0" smtClean="0">
              <a:latin typeface="Times New Roman" charset="0"/>
              <a:ea typeface="Times New Roman" charset="0"/>
              <a:cs typeface="Times New Roman" charset="0"/>
            </a:rPr>
            <a:t>The </a:t>
          </a:r>
          <a:r>
            <a:rPr lang="en-US" dirty="0" err="1" smtClean="0">
              <a:latin typeface="Times New Roman" charset="0"/>
              <a:ea typeface="Times New Roman" charset="0"/>
              <a:cs typeface="Times New Roman" charset="0"/>
            </a:rPr>
            <a:t>Koboko</a:t>
          </a:r>
          <a:r>
            <a:rPr lang="en-US" dirty="0" smtClean="0">
              <a:latin typeface="Times New Roman" charset="0"/>
              <a:ea typeface="Times New Roman" charset="0"/>
              <a:cs typeface="Times New Roman" charset="0"/>
            </a:rPr>
            <a:t> Partnership </a:t>
          </a:r>
          <a:endParaRPr lang="en-US" dirty="0"/>
        </a:p>
      </dgm:t>
    </dgm:pt>
    <dgm:pt modelId="{FFEBFECB-3216-E945-833B-294ED841CE8F}" type="parTrans" cxnId="{72176DFE-B5FD-894E-A4E2-D3D5BE2020FF}">
      <dgm:prSet/>
      <dgm:spPr/>
      <dgm:t>
        <a:bodyPr/>
        <a:lstStyle/>
        <a:p>
          <a:endParaRPr lang="en-US"/>
        </a:p>
      </dgm:t>
    </dgm:pt>
    <dgm:pt modelId="{6A564FEE-715B-D348-8F28-761F954170A5}" type="sibTrans" cxnId="{72176DFE-B5FD-894E-A4E2-D3D5BE2020FF}">
      <dgm:prSet/>
      <dgm:spPr/>
      <dgm:t>
        <a:bodyPr/>
        <a:lstStyle/>
        <a:p>
          <a:endParaRPr lang="en-US"/>
        </a:p>
      </dgm:t>
    </dgm:pt>
    <dgm:pt modelId="{674F61AB-FEC1-8B45-9CAF-9540F963D0F0}" type="pres">
      <dgm:prSet presAssocID="{026096CB-9E15-6A40-BBFD-4D6931873FCA}" presName="rootnode" presStyleCnt="0">
        <dgm:presLayoutVars>
          <dgm:chMax/>
          <dgm:chPref/>
          <dgm:dir/>
          <dgm:animLvl val="lvl"/>
        </dgm:presLayoutVars>
      </dgm:prSet>
      <dgm:spPr/>
      <dgm:t>
        <a:bodyPr/>
        <a:lstStyle/>
        <a:p>
          <a:endParaRPr lang="en-US"/>
        </a:p>
      </dgm:t>
    </dgm:pt>
    <dgm:pt modelId="{1A6B4408-B62E-A043-A465-077E04AD3A5F}" type="pres">
      <dgm:prSet presAssocID="{75A9B78F-A785-524A-ACB7-CC138596EDBA}" presName="composite" presStyleCnt="0"/>
      <dgm:spPr/>
    </dgm:pt>
    <dgm:pt modelId="{215AAC9D-87D3-634E-BAB0-ED32DF5DCD1F}" type="pres">
      <dgm:prSet presAssocID="{75A9B78F-A785-524A-ACB7-CC138596EDBA}" presName="LShape" presStyleLbl="alignNode1" presStyleIdx="0" presStyleCnt="9"/>
      <dgm:spPr/>
    </dgm:pt>
    <dgm:pt modelId="{5F0273AB-B01D-3D4A-9D96-1D94861F6DFF}" type="pres">
      <dgm:prSet presAssocID="{75A9B78F-A785-524A-ACB7-CC138596EDBA}" presName="ParentText" presStyleLbl="revTx" presStyleIdx="0" presStyleCnt="5">
        <dgm:presLayoutVars>
          <dgm:chMax val="0"/>
          <dgm:chPref val="0"/>
          <dgm:bulletEnabled val="1"/>
        </dgm:presLayoutVars>
      </dgm:prSet>
      <dgm:spPr/>
      <dgm:t>
        <a:bodyPr/>
        <a:lstStyle/>
        <a:p>
          <a:endParaRPr lang="en-US"/>
        </a:p>
      </dgm:t>
    </dgm:pt>
    <dgm:pt modelId="{201048C5-2803-2D46-A419-65AF17DFCB06}" type="pres">
      <dgm:prSet presAssocID="{75A9B78F-A785-524A-ACB7-CC138596EDBA}" presName="Triangle" presStyleLbl="alignNode1" presStyleIdx="1" presStyleCnt="9"/>
      <dgm:spPr/>
    </dgm:pt>
    <dgm:pt modelId="{E60FD857-989B-C546-A87A-E7BDD64E56AC}" type="pres">
      <dgm:prSet presAssocID="{11E585D9-91D8-0849-9561-DAEC17A1F8E3}" presName="sibTrans" presStyleCnt="0"/>
      <dgm:spPr/>
    </dgm:pt>
    <dgm:pt modelId="{43F5ACE3-469A-F445-9F33-CE637067DFA4}" type="pres">
      <dgm:prSet presAssocID="{11E585D9-91D8-0849-9561-DAEC17A1F8E3}" presName="space" presStyleCnt="0"/>
      <dgm:spPr/>
    </dgm:pt>
    <dgm:pt modelId="{3715401F-199C-4242-9352-1CD50335F8BB}" type="pres">
      <dgm:prSet presAssocID="{FBAE59E8-E6DE-BE4A-A88A-892A4BFCA8CE}" presName="composite" presStyleCnt="0"/>
      <dgm:spPr/>
    </dgm:pt>
    <dgm:pt modelId="{F6CD28C2-18EB-F543-B84E-4C1758C28672}" type="pres">
      <dgm:prSet presAssocID="{FBAE59E8-E6DE-BE4A-A88A-892A4BFCA8CE}" presName="LShape" presStyleLbl="alignNode1" presStyleIdx="2"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ECED078C-302B-5E47-B0FC-749506BAEB78}" type="pres">
      <dgm:prSet presAssocID="{FBAE59E8-E6DE-BE4A-A88A-892A4BFCA8CE}" presName="ParentText" presStyleLbl="revTx" presStyleIdx="1" presStyleCnt="5">
        <dgm:presLayoutVars>
          <dgm:chMax val="0"/>
          <dgm:chPref val="0"/>
          <dgm:bulletEnabled val="1"/>
        </dgm:presLayoutVars>
      </dgm:prSet>
      <dgm:spPr/>
      <dgm:t>
        <a:bodyPr/>
        <a:lstStyle/>
        <a:p>
          <a:endParaRPr lang="en-US"/>
        </a:p>
      </dgm:t>
    </dgm:pt>
    <dgm:pt modelId="{328B6561-0606-6949-92EF-6F4008DC1507}" type="pres">
      <dgm:prSet presAssocID="{FBAE59E8-E6DE-BE4A-A88A-892A4BFCA8CE}" presName="Triangle" presStyleLbl="alignNode1" presStyleIdx="3"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8AB5B6A3-F90F-9846-87D9-C91ADF8433C7}" type="pres">
      <dgm:prSet presAssocID="{2E35D7C8-36D8-E844-B9F9-849135FB14FB}" presName="sibTrans" presStyleCnt="0"/>
      <dgm:spPr/>
    </dgm:pt>
    <dgm:pt modelId="{A7138149-84B8-AC4D-B384-1E208743906C}" type="pres">
      <dgm:prSet presAssocID="{2E35D7C8-36D8-E844-B9F9-849135FB14FB}" presName="space" presStyleCnt="0"/>
      <dgm:spPr/>
    </dgm:pt>
    <dgm:pt modelId="{C7787142-5505-084A-AB94-085084D6E2F4}" type="pres">
      <dgm:prSet presAssocID="{11EE054C-4215-C348-A7B6-18CFE2DB51A1}" presName="composite" presStyleCnt="0"/>
      <dgm:spPr/>
    </dgm:pt>
    <dgm:pt modelId="{D0285623-3A7B-3E44-964B-B7BEC3DB1796}" type="pres">
      <dgm:prSet presAssocID="{11EE054C-4215-C348-A7B6-18CFE2DB51A1}" presName="LShape" presStyleLbl="alignNode1" presStyleIdx="4" presStyleCnt="9"/>
      <dgm:spPr/>
    </dgm:pt>
    <dgm:pt modelId="{DDB8C01A-47F5-1749-8C1C-2C8A939023BD}" type="pres">
      <dgm:prSet presAssocID="{11EE054C-4215-C348-A7B6-18CFE2DB51A1}" presName="ParentText" presStyleLbl="revTx" presStyleIdx="2" presStyleCnt="5">
        <dgm:presLayoutVars>
          <dgm:chMax val="0"/>
          <dgm:chPref val="0"/>
          <dgm:bulletEnabled val="1"/>
        </dgm:presLayoutVars>
      </dgm:prSet>
      <dgm:spPr/>
      <dgm:t>
        <a:bodyPr/>
        <a:lstStyle/>
        <a:p>
          <a:endParaRPr lang="en-US"/>
        </a:p>
      </dgm:t>
    </dgm:pt>
    <dgm:pt modelId="{F342BB4E-3DC3-0447-B056-41314117BE07}" type="pres">
      <dgm:prSet presAssocID="{11EE054C-4215-C348-A7B6-18CFE2DB51A1}" presName="Triangle" presStyleLbl="alignNode1" presStyleIdx="5" presStyleCnt="9"/>
      <dgm:spPr/>
      <dgm:t>
        <a:bodyPr/>
        <a:lstStyle/>
        <a:p>
          <a:endParaRPr lang="en-US"/>
        </a:p>
      </dgm:t>
    </dgm:pt>
    <dgm:pt modelId="{EF4A3934-BC67-7C40-A764-EA45DF47BF32}" type="pres">
      <dgm:prSet presAssocID="{F1DAAD3B-7346-2645-A18A-4F249E5A4E79}" presName="sibTrans" presStyleCnt="0"/>
      <dgm:spPr/>
    </dgm:pt>
    <dgm:pt modelId="{78C8B3AF-C2D4-4941-8DFE-E117EFE0B090}" type="pres">
      <dgm:prSet presAssocID="{F1DAAD3B-7346-2645-A18A-4F249E5A4E79}" presName="space" presStyleCnt="0"/>
      <dgm:spPr/>
    </dgm:pt>
    <dgm:pt modelId="{DE754D3E-E823-B445-8EC6-A56A6A5C2205}" type="pres">
      <dgm:prSet presAssocID="{12402CAC-BC36-F940-AEEB-41ADC2AF09CB}" presName="composite" presStyleCnt="0"/>
      <dgm:spPr/>
    </dgm:pt>
    <dgm:pt modelId="{63A1D20C-0742-904F-9BA6-117AFD27EA3D}" type="pres">
      <dgm:prSet presAssocID="{12402CAC-BC36-F940-AEEB-41ADC2AF09CB}" presName="LShape" presStyleLbl="alignNode1" presStyleIdx="6"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15AD4382-6BA2-9A42-AEB7-F36832566A22}" type="pres">
      <dgm:prSet presAssocID="{12402CAC-BC36-F940-AEEB-41ADC2AF09CB}" presName="ParentText" presStyleLbl="revTx" presStyleIdx="3" presStyleCnt="5">
        <dgm:presLayoutVars>
          <dgm:chMax val="0"/>
          <dgm:chPref val="0"/>
          <dgm:bulletEnabled val="1"/>
        </dgm:presLayoutVars>
      </dgm:prSet>
      <dgm:spPr/>
      <dgm:t>
        <a:bodyPr/>
        <a:lstStyle/>
        <a:p>
          <a:endParaRPr lang="en-US"/>
        </a:p>
      </dgm:t>
    </dgm:pt>
    <dgm:pt modelId="{6E8AF892-9761-A449-9394-A3EE1C4885C9}" type="pres">
      <dgm:prSet presAssocID="{12402CAC-BC36-F940-AEEB-41ADC2AF09CB}" presName="Triangle" presStyleLbl="alignNode1" presStyleIdx="7"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A4CBBA29-95EB-224D-A15D-7627B64CC6CA}" type="pres">
      <dgm:prSet presAssocID="{F3852E7F-24EF-2F43-A100-988A72250368}" presName="sibTrans" presStyleCnt="0"/>
      <dgm:spPr/>
    </dgm:pt>
    <dgm:pt modelId="{19E59472-AE98-484C-B097-CFB5F2220A3E}" type="pres">
      <dgm:prSet presAssocID="{F3852E7F-24EF-2F43-A100-988A72250368}" presName="space" presStyleCnt="0"/>
      <dgm:spPr/>
    </dgm:pt>
    <dgm:pt modelId="{4948C5C3-F6B3-CD45-B8FB-B70114275D12}" type="pres">
      <dgm:prSet presAssocID="{B600EDBB-204F-EA4B-8526-C99CFC78D12A}" presName="composite" presStyleCnt="0"/>
      <dgm:spPr/>
    </dgm:pt>
    <dgm:pt modelId="{E0A47F7F-D6BD-6143-8CC5-5DF5A4C67572}" type="pres">
      <dgm:prSet presAssocID="{B600EDBB-204F-EA4B-8526-C99CFC78D12A}" presName="LShape" presStyleLbl="alignNode1" presStyleIdx="8" presStyleCnt="9"/>
      <dgm:spPr/>
    </dgm:pt>
    <dgm:pt modelId="{89A2BADC-0AA6-6E4A-BBB4-5DFA1E2A48A6}" type="pres">
      <dgm:prSet presAssocID="{B600EDBB-204F-EA4B-8526-C99CFC78D12A}" presName="ParentText" presStyleLbl="revTx" presStyleIdx="4" presStyleCnt="5">
        <dgm:presLayoutVars>
          <dgm:chMax val="0"/>
          <dgm:chPref val="0"/>
          <dgm:bulletEnabled val="1"/>
        </dgm:presLayoutVars>
      </dgm:prSet>
      <dgm:spPr/>
      <dgm:t>
        <a:bodyPr/>
        <a:lstStyle/>
        <a:p>
          <a:endParaRPr lang="en-US"/>
        </a:p>
      </dgm:t>
    </dgm:pt>
  </dgm:ptLst>
  <dgm:cxnLst>
    <dgm:cxn modelId="{ECDBD799-DCBB-9440-B743-04E290D6E9C4}" srcId="{026096CB-9E15-6A40-BBFD-4D6931873FCA}" destId="{FBAE59E8-E6DE-BE4A-A88A-892A4BFCA8CE}" srcOrd="1" destOrd="0" parTransId="{17A25D32-4B0B-0942-BFB0-0394209555D9}" sibTransId="{2E35D7C8-36D8-E844-B9F9-849135FB14FB}"/>
    <dgm:cxn modelId="{420B19EB-D103-7043-B721-63E9D9F312A0}" srcId="{026096CB-9E15-6A40-BBFD-4D6931873FCA}" destId="{11EE054C-4215-C348-A7B6-18CFE2DB51A1}" srcOrd="2" destOrd="0" parTransId="{1A1B54C5-B181-A042-B9DB-F02F73CCB205}" sibTransId="{F1DAAD3B-7346-2645-A18A-4F249E5A4E79}"/>
    <dgm:cxn modelId="{5B3A57A1-A357-3E42-9780-CFD9FECAF062}" type="presOf" srcId="{FBAE59E8-E6DE-BE4A-A88A-892A4BFCA8CE}" destId="{ECED078C-302B-5E47-B0FC-749506BAEB78}" srcOrd="0" destOrd="0" presId="urn:microsoft.com/office/officeart/2009/3/layout/StepUpProcess"/>
    <dgm:cxn modelId="{333E66C9-92DC-B44C-8A43-23B5A6C18278}" type="presOf" srcId="{75A9B78F-A785-524A-ACB7-CC138596EDBA}" destId="{5F0273AB-B01D-3D4A-9D96-1D94861F6DFF}" srcOrd="0" destOrd="0" presId="urn:microsoft.com/office/officeart/2009/3/layout/StepUpProcess"/>
    <dgm:cxn modelId="{7FF7E1C0-81C4-2843-80E6-A6ECC44CE166}" type="presOf" srcId="{12402CAC-BC36-F940-AEEB-41ADC2AF09CB}" destId="{15AD4382-6BA2-9A42-AEB7-F36832566A22}" srcOrd="0" destOrd="0" presId="urn:microsoft.com/office/officeart/2009/3/layout/StepUpProcess"/>
    <dgm:cxn modelId="{D4F811A2-72A1-A64E-98F9-5C4C55BFBFDE}" srcId="{026096CB-9E15-6A40-BBFD-4D6931873FCA}" destId="{12402CAC-BC36-F940-AEEB-41ADC2AF09CB}" srcOrd="3" destOrd="0" parTransId="{AB1C8F66-9B5F-9142-80A1-4FD5A525B45A}" sibTransId="{F3852E7F-24EF-2F43-A100-988A72250368}"/>
    <dgm:cxn modelId="{8A6EC0AC-5A28-7C48-A6D9-D346C946CBA2}" srcId="{026096CB-9E15-6A40-BBFD-4D6931873FCA}" destId="{75A9B78F-A785-524A-ACB7-CC138596EDBA}" srcOrd="0" destOrd="0" parTransId="{B8619080-7577-F841-9493-E92121CC0DCF}" sibTransId="{11E585D9-91D8-0849-9561-DAEC17A1F8E3}"/>
    <dgm:cxn modelId="{72176DFE-B5FD-894E-A4E2-D3D5BE2020FF}" srcId="{026096CB-9E15-6A40-BBFD-4D6931873FCA}" destId="{B600EDBB-204F-EA4B-8526-C99CFC78D12A}" srcOrd="4" destOrd="0" parTransId="{FFEBFECB-3216-E945-833B-294ED841CE8F}" sibTransId="{6A564FEE-715B-D348-8F28-761F954170A5}"/>
    <dgm:cxn modelId="{04B9DA16-9B7E-1B44-B2E5-D9CF166C39D3}" type="presOf" srcId="{B600EDBB-204F-EA4B-8526-C99CFC78D12A}" destId="{89A2BADC-0AA6-6E4A-BBB4-5DFA1E2A48A6}" srcOrd="0" destOrd="0" presId="urn:microsoft.com/office/officeart/2009/3/layout/StepUpProcess"/>
    <dgm:cxn modelId="{056AD046-A0E2-0B4C-AF7A-B441D4275A96}" type="presOf" srcId="{11EE054C-4215-C348-A7B6-18CFE2DB51A1}" destId="{DDB8C01A-47F5-1749-8C1C-2C8A939023BD}" srcOrd="0" destOrd="0" presId="urn:microsoft.com/office/officeart/2009/3/layout/StepUpProcess"/>
    <dgm:cxn modelId="{E2FCF600-A16C-174F-A67C-F9F9C010D130}" type="presOf" srcId="{026096CB-9E15-6A40-BBFD-4D6931873FCA}" destId="{674F61AB-FEC1-8B45-9CAF-9540F963D0F0}" srcOrd="0" destOrd="0" presId="urn:microsoft.com/office/officeart/2009/3/layout/StepUpProcess"/>
    <dgm:cxn modelId="{A2A063FC-F01C-2441-9EE9-D70C8C013F58}" type="presParOf" srcId="{674F61AB-FEC1-8B45-9CAF-9540F963D0F0}" destId="{1A6B4408-B62E-A043-A465-077E04AD3A5F}" srcOrd="0" destOrd="0" presId="urn:microsoft.com/office/officeart/2009/3/layout/StepUpProcess"/>
    <dgm:cxn modelId="{9954F039-D2A5-E341-A493-09D8D47F83F9}" type="presParOf" srcId="{1A6B4408-B62E-A043-A465-077E04AD3A5F}" destId="{215AAC9D-87D3-634E-BAB0-ED32DF5DCD1F}" srcOrd="0" destOrd="0" presId="urn:microsoft.com/office/officeart/2009/3/layout/StepUpProcess"/>
    <dgm:cxn modelId="{A1451174-DC5A-674B-94B1-AFBC6026665E}" type="presParOf" srcId="{1A6B4408-B62E-A043-A465-077E04AD3A5F}" destId="{5F0273AB-B01D-3D4A-9D96-1D94861F6DFF}" srcOrd="1" destOrd="0" presId="urn:microsoft.com/office/officeart/2009/3/layout/StepUpProcess"/>
    <dgm:cxn modelId="{8A7C5C8E-4223-6449-80A7-D7399B3F17AA}" type="presParOf" srcId="{1A6B4408-B62E-A043-A465-077E04AD3A5F}" destId="{201048C5-2803-2D46-A419-65AF17DFCB06}" srcOrd="2" destOrd="0" presId="urn:microsoft.com/office/officeart/2009/3/layout/StepUpProcess"/>
    <dgm:cxn modelId="{1E554516-D7B6-A349-BD93-2B63C875A34B}" type="presParOf" srcId="{674F61AB-FEC1-8B45-9CAF-9540F963D0F0}" destId="{E60FD857-989B-C546-A87A-E7BDD64E56AC}" srcOrd="1" destOrd="0" presId="urn:microsoft.com/office/officeart/2009/3/layout/StepUpProcess"/>
    <dgm:cxn modelId="{0469E96F-0AD3-964E-A428-99C2C8EB9616}" type="presParOf" srcId="{E60FD857-989B-C546-A87A-E7BDD64E56AC}" destId="{43F5ACE3-469A-F445-9F33-CE637067DFA4}" srcOrd="0" destOrd="0" presId="urn:microsoft.com/office/officeart/2009/3/layout/StepUpProcess"/>
    <dgm:cxn modelId="{AD5B4B61-C53E-B246-BA8A-9F06FD10F31A}" type="presParOf" srcId="{674F61AB-FEC1-8B45-9CAF-9540F963D0F0}" destId="{3715401F-199C-4242-9352-1CD50335F8BB}" srcOrd="2" destOrd="0" presId="urn:microsoft.com/office/officeart/2009/3/layout/StepUpProcess"/>
    <dgm:cxn modelId="{7A51B749-3F36-8E4D-98EC-77EE30495A40}" type="presParOf" srcId="{3715401F-199C-4242-9352-1CD50335F8BB}" destId="{F6CD28C2-18EB-F543-B84E-4C1758C28672}" srcOrd="0" destOrd="0" presId="urn:microsoft.com/office/officeart/2009/3/layout/StepUpProcess"/>
    <dgm:cxn modelId="{865D2D96-09B7-504C-A4F6-8DC3143A8824}" type="presParOf" srcId="{3715401F-199C-4242-9352-1CD50335F8BB}" destId="{ECED078C-302B-5E47-B0FC-749506BAEB78}" srcOrd="1" destOrd="0" presId="urn:microsoft.com/office/officeart/2009/3/layout/StepUpProcess"/>
    <dgm:cxn modelId="{4A27BE74-4289-C14C-BC89-6322B522279A}" type="presParOf" srcId="{3715401F-199C-4242-9352-1CD50335F8BB}" destId="{328B6561-0606-6949-92EF-6F4008DC1507}" srcOrd="2" destOrd="0" presId="urn:microsoft.com/office/officeart/2009/3/layout/StepUpProcess"/>
    <dgm:cxn modelId="{9BB01288-99BE-EE4A-8DDB-EECF55825D02}" type="presParOf" srcId="{674F61AB-FEC1-8B45-9CAF-9540F963D0F0}" destId="{8AB5B6A3-F90F-9846-87D9-C91ADF8433C7}" srcOrd="3" destOrd="0" presId="urn:microsoft.com/office/officeart/2009/3/layout/StepUpProcess"/>
    <dgm:cxn modelId="{DF92E608-0B6A-F740-8A5B-2C078F7FE27C}" type="presParOf" srcId="{8AB5B6A3-F90F-9846-87D9-C91ADF8433C7}" destId="{A7138149-84B8-AC4D-B384-1E208743906C}" srcOrd="0" destOrd="0" presId="urn:microsoft.com/office/officeart/2009/3/layout/StepUpProcess"/>
    <dgm:cxn modelId="{039D329E-DA2F-B04E-A57D-CFCE973AF69A}" type="presParOf" srcId="{674F61AB-FEC1-8B45-9CAF-9540F963D0F0}" destId="{C7787142-5505-084A-AB94-085084D6E2F4}" srcOrd="4" destOrd="0" presId="urn:microsoft.com/office/officeart/2009/3/layout/StepUpProcess"/>
    <dgm:cxn modelId="{8B447F38-8FC3-C84F-A661-D8B3BBC91BE8}" type="presParOf" srcId="{C7787142-5505-084A-AB94-085084D6E2F4}" destId="{D0285623-3A7B-3E44-964B-B7BEC3DB1796}" srcOrd="0" destOrd="0" presId="urn:microsoft.com/office/officeart/2009/3/layout/StepUpProcess"/>
    <dgm:cxn modelId="{71D24F8B-7EF2-4C47-90BA-D8B7A53BEECD}" type="presParOf" srcId="{C7787142-5505-084A-AB94-085084D6E2F4}" destId="{DDB8C01A-47F5-1749-8C1C-2C8A939023BD}" srcOrd="1" destOrd="0" presId="urn:microsoft.com/office/officeart/2009/3/layout/StepUpProcess"/>
    <dgm:cxn modelId="{C57E15C0-F856-0548-A517-A8BC1AEF49F9}" type="presParOf" srcId="{C7787142-5505-084A-AB94-085084D6E2F4}" destId="{F342BB4E-3DC3-0447-B056-41314117BE07}" srcOrd="2" destOrd="0" presId="urn:microsoft.com/office/officeart/2009/3/layout/StepUpProcess"/>
    <dgm:cxn modelId="{CA4DEFE3-2FEF-9748-8042-7CD829569FF1}" type="presParOf" srcId="{674F61AB-FEC1-8B45-9CAF-9540F963D0F0}" destId="{EF4A3934-BC67-7C40-A764-EA45DF47BF32}" srcOrd="5" destOrd="0" presId="urn:microsoft.com/office/officeart/2009/3/layout/StepUpProcess"/>
    <dgm:cxn modelId="{5406B35E-BCA6-1F43-8BE4-95E17E97F669}" type="presParOf" srcId="{EF4A3934-BC67-7C40-A764-EA45DF47BF32}" destId="{78C8B3AF-C2D4-4941-8DFE-E117EFE0B090}" srcOrd="0" destOrd="0" presId="urn:microsoft.com/office/officeart/2009/3/layout/StepUpProcess"/>
    <dgm:cxn modelId="{EC348F5C-6F87-8146-B183-4275A89181E4}" type="presParOf" srcId="{674F61AB-FEC1-8B45-9CAF-9540F963D0F0}" destId="{DE754D3E-E823-B445-8EC6-A56A6A5C2205}" srcOrd="6" destOrd="0" presId="urn:microsoft.com/office/officeart/2009/3/layout/StepUpProcess"/>
    <dgm:cxn modelId="{783D5ABE-D66D-3544-89BF-CB6FA5A5E431}" type="presParOf" srcId="{DE754D3E-E823-B445-8EC6-A56A6A5C2205}" destId="{63A1D20C-0742-904F-9BA6-117AFD27EA3D}" srcOrd="0" destOrd="0" presId="urn:microsoft.com/office/officeart/2009/3/layout/StepUpProcess"/>
    <dgm:cxn modelId="{6CFA739F-C796-9A44-A75C-99C976E935C3}" type="presParOf" srcId="{DE754D3E-E823-B445-8EC6-A56A6A5C2205}" destId="{15AD4382-6BA2-9A42-AEB7-F36832566A22}" srcOrd="1" destOrd="0" presId="urn:microsoft.com/office/officeart/2009/3/layout/StepUpProcess"/>
    <dgm:cxn modelId="{87B7251F-B9CC-2046-ABFD-629CC5D2AADD}" type="presParOf" srcId="{DE754D3E-E823-B445-8EC6-A56A6A5C2205}" destId="{6E8AF892-9761-A449-9394-A3EE1C4885C9}" srcOrd="2" destOrd="0" presId="urn:microsoft.com/office/officeart/2009/3/layout/StepUpProcess"/>
    <dgm:cxn modelId="{56B8EAC9-CA0D-8748-9C6C-BDF3096EB063}" type="presParOf" srcId="{674F61AB-FEC1-8B45-9CAF-9540F963D0F0}" destId="{A4CBBA29-95EB-224D-A15D-7627B64CC6CA}" srcOrd="7" destOrd="0" presId="urn:microsoft.com/office/officeart/2009/3/layout/StepUpProcess"/>
    <dgm:cxn modelId="{11807D3D-B69C-1A4B-A7F1-6353A0E61B59}" type="presParOf" srcId="{A4CBBA29-95EB-224D-A15D-7627B64CC6CA}" destId="{19E59472-AE98-484C-B097-CFB5F2220A3E}" srcOrd="0" destOrd="0" presId="urn:microsoft.com/office/officeart/2009/3/layout/StepUpProcess"/>
    <dgm:cxn modelId="{C21EA682-A2F4-8741-8F89-38603431A946}" type="presParOf" srcId="{674F61AB-FEC1-8B45-9CAF-9540F963D0F0}" destId="{4948C5C3-F6B3-CD45-B8FB-B70114275D12}" srcOrd="8" destOrd="0" presId="urn:microsoft.com/office/officeart/2009/3/layout/StepUpProcess"/>
    <dgm:cxn modelId="{573C0E57-F585-2545-92C4-CD4040835994}" type="presParOf" srcId="{4948C5C3-F6B3-CD45-B8FB-B70114275D12}" destId="{E0A47F7F-D6BD-6143-8CC5-5DF5A4C67572}" srcOrd="0" destOrd="0" presId="urn:microsoft.com/office/officeart/2009/3/layout/StepUpProcess"/>
    <dgm:cxn modelId="{0EB02AE7-B2EB-2C40-974C-CF9BCD7FCCDD}" type="presParOf" srcId="{4948C5C3-F6B3-CD45-B8FB-B70114275D12}" destId="{89A2BADC-0AA6-6E4A-BBB4-5DFA1E2A48A6}"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096CB-9E15-6A40-BBFD-4D6931873FCA}"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9E626858-B6B4-3744-95BF-B63981C3391D}">
      <dgm:prSet phldrT="[Text]"/>
      <dgm:spPr/>
      <dgm:t>
        <a:bodyPr/>
        <a:lstStyle/>
        <a:p>
          <a:r>
            <a:rPr lang="en-US" dirty="0" smtClean="0"/>
            <a:t>SRS 1998</a:t>
          </a:r>
          <a:endParaRPr lang="en-US" dirty="0"/>
        </a:p>
      </dgm:t>
    </dgm:pt>
    <dgm:pt modelId="{D3F25601-44D7-354D-B339-AE7D726B4477}" type="parTrans" cxnId="{7350D604-1036-7F46-9189-CA77278459B9}">
      <dgm:prSet/>
      <dgm:spPr/>
      <dgm:t>
        <a:bodyPr/>
        <a:lstStyle/>
        <a:p>
          <a:endParaRPr lang="en-US"/>
        </a:p>
      </dgm:t>
    </dgm:pt>
    <dgm:pt modelId="{D102A06F-B911-6A4B-BF46-E02C2C94C212}" type="sibTrans" cxnId="{7350D604-1036-7F46-9189-CA77278459B9}">
      <dgm:prSet/>
      <dgm:spPr/>
      <dgm:t>
        <a:bodyPr/>
        <a:lstStyle/>
        <a:p>
          <a:endParaRPr lang="en-US"/>
        </a:p>
      </dgm:t>
    </dgm:pt>
    <dgm:pt modelId="{FBAE59E8-E6DE-BE4A-A88A-892A4BFCA8CE}">
      <dgm:prSet phldrT="[Text]"/>
      <dgm:spPr/>
      <dgm:t>
        <a:bodyPr/>
        <a:lstStyle/>
        <a:p>
          <a:r>
            <a:rPr lang="en-US" dirty="0" smtClean="0"/>
            <a:t>DAR-HA 2004</a:t>
          </a:r>
          <a:endParaRPr lang="en-US" dirty="0"/>
        </a:p>
      </dgm:t>
    </dgm:pt>
    <dgm:pt modelId="{17A25D32-4B0B-0942-BFB0-0394209555D9}" type="parTrans" cxnId="{ECDBD799-DCBB-9440-B743-04E290D6E9C4}">
      <dgm:prSet/>
      <dgm:spPr/>
      <dgm:t>
        <a:bodyPr/>
        <a:lstStyle/>
        <a:p>
          <a:endParaRPr lang="en-US"/>
        </a:p>
      </dgm:t>
    </dgm:pt>
    <dgm:pt modelId="{2E35D7C8-36D8-E844-B9F9-849135FB14FB}" type="sibTrans" cxnId="{ECDBD799-DCBB-9440-B743-04E290D6E9C4}">
      <dgm:prSet/>
      <dgm:spPr/>
      <dgm:t>
        <a:bodyPr/>
        <a:lstStyle/>
        <a:p>
          <a:endParaRPr lang="en-US"/>
        </a:p>
      </dgm:t>
    </dgm:pt>
    <dgm:pt modelId="{11EE054C-4215-C348-A7B6-18CFE2DB51A1}">
      <dgm:prSet phldrT="[Text]"/>
      <dgm:spPr/>
      <dgm:t>
        <a:bodyPr/>
        <a:lstStyle/>
        <a:p>
          <a:r>
            <a:rPr lang="en-US" dirty="0" smtClean="0"/>
            <a:t>Refugees Act 2006</a:t>
          </a:r>
          <a:endParaRPr lang="en-US" dirty="0"/>
        </a:p>
      </dgm:t>
    </dgm:pt>
    <dgm:pt modelId="{1A1B54C5-B181-A042-B9DB-F02F73CCB205}" type="parTrans" cxnId="{420B19EB-D103-7043-B721-63E9D9F312A0}">
      <dgm:prSet/>
      <dgm:spPr/>
      <dgm:t>
        <a:bodyPr/>
        <a:lstStyle/>
        <a:p>
          <a:endParaRPr lang="en-US"/>
        </a:p>
      </dgm:t>
    </dgm:pt>
    <dgm:pt modelId="{F1DAAD3B-7346-2645-A18A-4F249E5A4E79}" type="sibTrans" cxnId="{420B19EB-D103-7043-B721-63E9D9F312A0}">
      <dgm:prSet/>
      <dgm:spPr/>
      <dgm:t>
        <a:bodyPr/>
        <a:lstStyle/>
        <a:p>
          <a:endParaRPr lang="en-US"/>
        </a:p>
      </dgm:t>
    </dgm:pt>
    <dgm:pt modelId="{75A9B78F-A785-524A-ACB7-CC138596EDBA}">
      <dgm:prSet/>
      <dgm:spPr/>
      <dgm:t>
        <a:bodyPr/>
        <a:lstStyle/>
        <a:p>
          <a:r>
            <a:rPr lang="en-US" dirty="0" smtClean="0"/>
            <a:t>1995 UG Constitution</a:t>
          </a:r>
          <a:endParaRPr lang="en-US" dirty="0"/>
        </a:p>
      </dgm:t>
    </dgm:pt>
    <dgm:pt modelId="{B8619080-7577-F841-9493-E92121CC0DCF}" type="parTrans" cxnId="{8A6EC0AC-5A28-7C48-A6D9-D346C946CBA2}">
      <dgm:prSet/>
      <dgm:spPr/>
      <dgm:t>
        <a:bodyPr/>
        <a:lstStyle/>
        <a:p>
          <a:endParaRPr lang="en-US"/>
        </a:p>
      </dgm:t>
    </dgm:pt>
    <dgm:pt modelId="{11E585D9-91D8-0849-9561-DAEC17A1F8E3}" type="sibTrans" cxnId="{8A6EC0AC-5A28-7C48-A6D9-D346C946CBA2}">
      <dgm:prSet/>
      <dgm:spPr/>
      <dgm:t>
        <a:bodyPr/>
        <a:lstStyle/>
        <a:p>
          <a:endParaRPr lang="en-US"/>
        </a:p>
      </dgm:t>
    </dgm:pt>
    <dgm:pt modelId="{4A9C73FA-6B2B-0044-B113-C74FC510FFB8}">
      <dgm:prSet/>
      <dgm:spPr/>
      <dgm:t>
        <a:bodyPr/>
        <a:lstStyle/>
        <a:p>
          <a:r>
            <a:rPr lang="en-US" dirty="0" smtClean="0"/>
            <a:t>URP 2009</a:t>
          </a:r>
          <a:endParaRPr lang="en-US" dirty="0"/>
        </a:p>
      </dgm:t>
    </dgm:pt>
    <dgm:pt modelId="{7CA46EDC-7503-064B-B515-40DB096B8714}" type="parTrans" cxnId="{D80FBAAA-85AE-6D49-8337-66DCF94A7235}">
      <dgm:prSet/>
      <dgm:spPr/>
      <dgm:t>
        <a:bodyPr/>
        <a:lstStyle/>
        <a:p>
          <a:endParaRPr lang="en-US"/>
        </a:p>
      </dgm:t>
    </dgm:pt>
    <dgm:pt modelId="{3BEE4828-54F3-E34A-B8B2-75FF2355E511}" type="sibTrans" cxnId="{D80FBAAA-85AE-6D49-8337-66DCF94A7235}">
      <dgm:prSet/>
      <dgm:spPr/>
      <dgm:t>
        <a:bodyPr/>
        <a:lstStyle/>
        <a:p>
          <a:endParaRPr lang="en-US"/>
        </a:p>
      </dgm:t>
    </dgm:pt>
    <dgm:pt modelId="{674F61AB-FEC1-8B45-9CAF-9540F963D0F0}" type="pres">
      <dgm:prSet presAssocID="{026096CB-9E15-6A40-BBFD-4D6931873FCA}" presName="rootnode" presStyleCnt="0">
        <dgm:presLayoutVars>
          <dgm:chMax/>
          <dgm:chPref/>
          <dgm:dir/>
          <dgm:animLvl val="lvl"/>
        </dgm:presLayoutVars>
      </dgm:prSet>
      <dgm:spPr/>
      <dgm:t>
        <a:bodyPr/>
        <a:lstStyle/>
        <a:p>
          <a:endParaRPr lang="en-US"/>
        </a:p>
      </dgm:t>
    </dgm:pt>
    <dgm:pt modelId="{1A6B4408-B62E-A043-A465-077E04AD3A5F}" type="pres">
      <dgm:prSet presAssocID="{75A9B78F-A785-524A-ACB7-CC138596EDBA}" presName="composite" presStyleCnt="0"/>
      <dgm:spPr/>
    </dgm:pt>
    <dgm:pt modelId="{215AAC9D-87D3-634E-BAB0-ED32DF5DCD1F}" type="pres">
      <dgm:prSet presAssocID="{75A9B78F-A785-524A-ACB7-CC138596EDBA}" presName="LShape" presStyleLbl="alignNode1" presStyleIdx="0"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5F0273AB-B01D-3D4A-9D96-1D94861F6DFF}" type="pres">
      <dgm:prSet presAssocID="{75A9B78F-A785-524A-ACB7-CC138596EDBA}" presName="ParentText" presStyleLbl="revTx" presStyleIdx="0" presStyleCnt="5">
        <dgm:presLayoutVars>
          <dgm:chMax val="0"/>
          <dgm:chPref val="0"/>
          <dgm:bulletEnabled val="1"/>
        </dgm:presLayoutVars>
      </dgm:prSet>
      <dgm:spPr/>
      <dgm:t>
        <a:bodyPr/>
        <a:lstStyle/>
        <a:p>
          <a:endParaRPr lang="en-US"/>
        </a:p>
      </dgm:t>
    </dgm:pt>
    <dgm:pt modelId="{201048C5-2803-2D46-A419-65AF17DFCB06}" type="pres">
      <dgm:prSet presAssocID="{75A9B78F-A785-524A-ACB7-CC138596EDBA}" presName="Triangle" presStyleLbl="alignNode1" presStyleIdx="1"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E60FD857-989B-C546-A87A-E7BDD64E56AC}" type="pres">
      <dgm:prSet presAssocID="{11E585D9-91D8-0849-9561-DAEC17A1F8E3}" presName="sibTrans" presStyleCnt="0"/>
      <dgm:spPr/>
    </dgm:pt>
    <dgm:pt modelId="{43F5ACE3-469A-F445-9F33-CE637067DFA4}" type="pres">
      <dgm:prSet presAssocID="{11E585D9-91D8-0849-9561-DAEC17A1F8E3}" presName="space" presStyleCnt="0"/>
      <dgm:spPr/>
    </dgm:pt>
    <dgm:pt modelId="{5869CBB4-7A98-9C41-B08E-CA0525263F47}" type="pres">
      <dgm:prSet presAssocID="{9E626858-B6B4-3744-95BF-B63981C3391D}" presName="composite" presStyleCnt="0"/>
      <dgm:spPr/>
    </dgm:pt>
    <dgm:pt modelId="{DF2B7596-A3E1-724B-A0F9-5B273280ED09}" type="pres">
      <dgm:prSet presAssocID="{9E626858-B6B4-3744-95BF-B63981C3391D}" presName="LShape" presStyleLbl="alignNode1" presStyleIdx="2" presStyleCnt="9" custLinFactNeighborX="0"/>
      <dgm:spPr/>
    </dgm:pt>
    <dgm:pt modelId="{28115BFE-E189-AB4C-8F27-DC019241C7D9}" type="pres">
      <dgm:prSet presAssocID="{9E626858-B6B4-3744-95BF-B63981C3391D}" presName="ParentText" presStyleLbl="revTx" presStyleIdx="1" presStyleCnt="5">
        <dgm:presLayoutVars>
          <dgm:chMax val="0"/>
          <dgm:chPref val="0"/>
          <dgm:bulletEnabled val="1"/>
        </dgm:presLayoutVars>
      </dgm:prSet>
      <dgm:spPr/>
      <dgm:t>
        <a:bodyPr/>
        <a:lstStyle/>
        <a:p>
          <a:endParaRPr lang="en-US"/>
        </a:p>
      </dgm:t>
    </dgm:pt>
    <dgm:pt modelId="{AA9AADA7-F508-D84B-AFB3-0FBB34935D4E}" type="pres">
      <dgm:prSet presAssocID="{9E626858-B6B4-3744-95BF-B63981C3391D}" presName="Triangle" presStyleLbl="alignNode1" presStyleIdx="3" presStyleCnt="9"/>
      <dgm:spPr/>
    </dgm:pt>
    <dgm:pt modelId="{41207B0D-8DAB-474E-A9BE-8798B7A7F2FB}" type="pres">
      <dgm:prSet presAssocID="{D102A06F-B911-6A4B-BF46-E02C2C94C212}" presName="sibTrans" presStyleCnt="0"/>
      <dgm:spPr/>
    </dgm:pt>
    <dgm:pt modelId="{50969C35-8EC4-A340-9919-FB9B407BEC38}" type="pres">
      <dgm:prSet presAssocID="{D102A06F-B911-6A4B-BF46-E02C2C94C212}" presName="space" presStyleCnt="0"/>
      <dgm:spPr/>
    </dgm:pt>
    <dgm:pt modelId="{3715401F-199C-4242-9352-1CD50335F8BB}" type="pres">
      <dgm:prSet presAssocID="{FBAE59E8-E6DE-BE4A-A88A-892A4BFCA8CE}" presName="composite" presStyleCnt="0"/>
      <dgm:spPr/>
    </dgm:pt>
    <dgm:pt modelId="{F6CD28C2-18EB-F543-B84E-4C1758C28672}" type="pres">
      <dgm:prSet presAssocID="{FBAE59E8-E6DE-BE4A-A88A-892A4BFCA8CE}" presName="LShape" presStyleLbl="alignNode1" presStyleIdx="4"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ECED078C-302B-5E47-B0FC-749506BAEB78}" type="pres">
      <dgm:prSet presAssocID="{FBAE59E8-E6DE-BE4A-A88A-892A4BFCA8CE}" presName="ParentText" presStyleLbl="revTx" presStyleIdx="2" presStyleCnt="5">
        <dgm:presLayoutVars>
          <dgm:chMax val="0"/>
          <dgm:chPref val="0"/>
          <dgm:bulletEnabled val="1"/>
        </dgm:presLayoutVars>
      </dgm:prSet>
      <dgm:spPr/>
      <dgm:t>
        <a:bodyPr/>
        <a:lstStyle/>
        <a:p>
          <a:endParaRPr lang="en-US"/>
        </a:p>
      </dgm:t>
    </dgm:pt>
    <dgm:pt modelId="{328B6561-0606-6949-92EF-6F4008DC1507}" type="pres">
      <dgm:prSet presAssocID="{FBAE59E8-E6DE-BE4A-A88A-892A4BFCA8CE}" presName="Triangle" presStyleLbl="alignNode1" presStyleIdx="5"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8AB5B6A3-F90F-9846-87D9-C91ADF8433C7}" type="pres">
      <dgm:prSet presAssocID="{2E35D7C8-36D8-E844-B9F9-849135FB14FB}" presName="sibTrans" presStyleCnt="0"/>
      <dgm:spPr/>
    </dgm:pt>
    <dgm:pt modelId="{A7138149-84B8-AC4D-B384-1E208743906C}" type="pres">
      <dgm:prSet presAssocID="{2E35D7C8-36D8-E844-B9F9-849135FB14FB}" presName="space" presStyleCnt="0"/>
      <dgm:spPr/>
    </dgm:pt>
    <dgm:pt modelId="{C7787142-5505-084A-AB94-085084D6E2F4}" type="pres">
      <dgm:prSet presAssocID="{11EE054C-4215-C348-A7B6-18CFE2DB51A1}" presName="composite" presStyleCnt="0"/>
      <dgm:spPr/>
    </dgm:pt>
    <dgm:pt modelId="{D0285623-3A7B-3E44-964B-B7BEC3DB1796}" type="pres">
      <dgm:prSet presAssocID="{11EE054C-4215-C348-A7B6-18CFE2DB51A1}" presName="LShape" presStyleLbl="alignNode1" presStyleIdx="6" presStyleCnt="9"/>
      <dgm:spPr/>
    </dgm:pt>
    <dgm:pt modelId="{DDB8C01A-47F5-1749-8C1C-2C8A939023BD}" type="pres">
      <dgm:prSet presAssocID="{11EE054C-4215-C348-A7B6-18CFE2DB51A1}" presName="ParentText" presStyleLbl="revTx" presStyleIdx="3" presStyleCnt="5">
        <dgm:presLayoutVars>
          <dgm:chMax val="0"/>
          <dgm:chPref val="0"/>
          <dgm:bulletEnabled val="1"/>
        </dgm:presLayoutVars>
      </dgm:prSet>
      <dgm:spPr/>
      <dgm:t>
        <a:bodyPr/>
        <a:lstStyle/>
        <a:p>
          <a:endParaRPr lang="en-US"/>
        </a:p>
      </dgm:t>
    </dgm:pt>
    <dgm:pt modelId="{083C7963-DD95-BE40-8F3E-55C21AB107F7}" type="pres">
      <dgm:prSet presAssocID="{11EE054C-4215-C348-A7B6-18CFE2DB51A1}" presName="Triangle" presStyleLbl="alignNode1" presStyleIdx="7" presStyleCnt="9"/>
      <dgm:spPr/>
      <dgm:t>
        <a:bodyPr/>
        <a:lstStyle/>
        <a:p>
          <a:endParaRPr lang="en-US"/>
        </a:p>
      </dgm:t>
    </dgm:pt>
    <dgm:pt modelId="{8A80B777-309A-D643-BAD9-48118BA7ED36}" type="pres">
      <dgm:prSet presAssocID="{F1DAAD3B-7346-2645-A18A-4F249E5A4E79}" presName="sibTrans" presStyleCnt="0"/>
      <dgm:spPr/>
    </dgm:pt>
    <dgm:pt modelId="{74DC246C-39DA-4943-B897-988C78AC4D8F}" type="pres">
      <dgm:prSet presAssocID="{F1DAAD3B-7346-2645-A18A-4F249E5A4E79}" presName="space" presStyleCnt="0"/>
      <dgm:spPr/>
    </dgm:pt>
    <dgm:pt modelId="{9509D4C3-E5B5-2E4D-8F19-49C20C7FB564}" type="pres">
      <dgm:prSet presAssocID="{4A9C73FA-6B2B-0044-B113-C74FC510FFB8}" presName="composite" presStyleCnt="0"/>
      <dgm:spPr/>
    </dgm:pt>
    <dgm:pt modelId="{0918956C-A312-4947-89EF-6A16854930B2}" type="pres">
      <dgm:prSet presAssocID="{4A9C73FA-6B2B-0044-B113-C74FC510FFB8}" presName="LShape" presStyleLbl="alignNode1" presStyleIdx="8" presStyleCnt="9">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30A88785-E692-D64C-AE1C-D091464AC50D}" type="pres">
      <dgm:prSet presAssocID="{4A9C73FA-6B2B-0044-B113-C74FC510FFB8}" presName="ParentText" presStyleLbl="revTx" presStyleIdx="4" presStyleCnt="5">
        <dgm:presLayoutVars>
          <dgm:chMax val="0"/>
          <dgm:chPref val="0"/>
          <dgm:bulletEnabled val="1"/>
        </dgm:presLayoutVars>
      </dgm:prSet>
      <dgm:spPr/>
      <dgm:t>
        <a:bodyPr/>
        <a:lstStyle/>
        <a:p>
          <a:endParaRPr lang="en-US"/>
        </a:p>
      </dgm:t>
    </dgm:pt>
  </dgm:ptLst>
  <dgm:cxnLst>
    <dgm:cxn modelId="{44C5275D-44CD-E645-B3EC-42626FCF33E6}" type="presOf" srcId="{4A9C73FA-6B2B-0044-B113-C74FC510FFB8}" destId="{30A88785-E692-D64C-AE1C-D091464AC50D}" srcOrd="0" destOrd="0" presId="urn:microsoft.com/office/officeart/2009/3/layout/StepUpProcess"/>
    <dgm:cxn modelId="{ECDBD799-DCBB-9440-B743-04E290D6E9C4}" srcId="{026096CB-9E15-6A40-BBFD-4D6931873FCA}" destId="{FBAE59E8-E6DE-BE4A-A88A-892A4BFCA8CE}" srcOrd="2" destOrd="0" parTransId="{17A25D32-4B0B-0942-BFB0-0394209555D9}" sibTransId="{2E35D7C8-36D8-E844-B9F9-849135FB14FB}"/>
    <dgm:cxn modelId="{420B19EB-D103-7043-B721-63E9D9F312A0}" srcId="{026096CB-9E15-6A40-BBFD-4D6931873FCA}" destId="{11EE054C-4215-C348-A7B6-18CFE2DB51A1}" srcOrd="3" destOrd="0" parTransId="{1A1B54C5-B181-A042-B9DB-F02F73CCB205}" sibTransId="{F1DAAD3B-7346-2645-A18A-4F249E5A4E79}"/>
    <dgm:cxn modelId="{7350D604-1036-7F46-9189-CA77278459B9}" srcId="{026096CB-9E15-6A40-BBFD-4D6931873FCA}" destId="{9E626858-B6B4-3744-95BF-B63981C3391D}" srcOrd="1" destOrd="0" parTransId="{D3F25601-44D7-354D-B339-AE7D726B4477}" sibTransId="{D102A06F-B911-6A4B-BF46-E02C2C94C212}"/>
    <dgm:cxn modelId="{26198ECC-2CA5-E843-ACED-706625E994B1}" type="presOf" srcId="{75A9B78F-A785-524A-ACB7-CC138596EDBA}" destId="{5F0273AB-B01D-3D4A-9D96-1D94861F6DFF}" srcOrd="0" destOrd="0" presId="urn:microsoft.com/office/officeart/2009/3/layout/StepUpProcess"/>
    <dgm:cxn modelId="{2DE76C8E-5608-1442-9AF2-9F8A79FA3D6E}" type="presOf" srcId="{026096CB-9E15-6A40-BBFD-4D6931873FCA}" destId="{674F61AB-FEC1-8B45-9CAF-9540F963D0F0}" srcOrd="0" destOrd="0" presId="urn:microsoft.com/office/officeart/2009/3/layout/StepUpProcess"/>
    <dgm:cxn modelId="{D80FBAAA-85AE-6D49-8337-66DCF94A7235}" srcId="{026096CB-9E15-6A40-BBFD-4D6931873FCA}" destId="{4A9C73FA-6B2B-0044-B113-C74FC510FFB8}" srcOrd="4" destOrd="0" parTransId="{7CA46EDC-7503-064B-B515-40DB096B8714}" sibTransId="{3BEE4828-54F3-E34A-B8B2-75FF2355E511}"/>
    <dgm:cxn modelId="{8A6EC0AC-5A28-7C48-A6D9-D346C946CBA2}" srcId="{026096CB-9E15-6A40-BBFD-4D6931873FCA}" destId="{75A9B78F-A785-524A-ACB7-CC138596EDBA}" srcOrd="0" destOrd="0" parTransId="{B8619080-7577-F841-9493-E92121CC0DCF}" sibTransId="{11E585D9-91D8-0849-9561-DAEC17A1F8E3}"/>
    <dgm:cxn modelId="{AD1323CA-1FBF-ED40-8D99-19C769D341CD}" type="presOf" srcId="{9E626858-B6B4-3744-95BF-B63981C3391D}" destId="{28115BFE-E189-AB4C-8F27-DC019241C7D9}" srcOrd="0" destOrd="0" presId="urn:microsoft.com/office/officeart/2009/3/layout/StepUpProcess"/>
    <dgm:cxn modelId="{E579D451-6785-4142-86E1-6F92BF5E791B}" type="presOf" srcId="{FBAE59E8-E6DE-BE4A-A88A-892A4BFCA8CE}" destId="{ECED078C-302B-5E47-B0FC-749506BAEB78}" srcOrd="0" destOrd="0" presId="urn:microsoft.com/office/officeart/2009/3/layout/StepUpProcess"/>
    <dgm:cxn modelId="{934686FB-55F9-0848-9074-99B52C870064}" type="presOf" srcId="{11EE054C-4215-C348-A7B6-18CFE2DB51A1}" destId="{DDB8C01A-47F5-1749-8C1C-2C8A939023BD}" srcOrd="0" destOrd="0" presId="urn:microsoft.com/office/officeart/2009/3/layout/StepUpProcess"/>
    <dgm:cxn modelId="{FAC92F4E-A459-7A49-BF06-A2A3AEECCE82}" type="presParOf" srcId="{674F61AB-FEC1-8B45-9CAF-9540F963D0F0}" destId="{1A6B4408-B62E-A043-A465-077E04AD3A5F}" srcOrd="0" destOrd="0" presId="urn:microsoft.com/office/officeart/2009/3/layout/StepUpProcess"/>
    <dgm:cxn modelId="{CD96DA1E-21E0-7A45-B456-B7C99B579BAC}" type="presParOf" srcId="{1A6B4408-B62E-A043-A465-077E04AD3A5F}" destId="{215AAC9D-87D3-634E-BAB0-ED32DF5DCD1F}" srcOrd="0" destOrd="0" presId="urn:microsoft.com/office/officeart/2009/3/layout/StepUpProcess"/>
    <dgm:cxn modelId="{48D7CDC8-81D3-A241-AC37-09E9F696F7C9}" type="presParOf" srcId="{1A6B4408-B62E-A043-A465-077E04AD3A5F}" destId="{5F0273AB-B01D-3D4A-9D96-1D94861F6DFF}" srcOrd="1" destOrd="0" presId="urn:microsoft.com/office/officeart/2009/3/layout/StepUpProcess"/>
    <dgm:cxn modelId="{53EE6E73-6173-CE40-8300-28B7CA2AD4D4}" type="presParOf" srcId="{1A6B4408-B62E-A043-A465-077E04AD3A5F}" destId="{201048C5-2803-2D46-A419-65AF17DFCB06}" srcOrd="2" destOrd="0" presId="urn:microsoft.com/office/officeart/2009/3/layout/StepUpProcess"/>
    <dgm:cxn modelId="{26E54D22-C293-DA44-ADFC-07FA53F87DCC}" type="presParOf" srcId="{674F61AB-FEC1-8B45-9CAF-9540F963D0F0}" destId="{E60FD857-989B-C546-A87A-E7BDD64E56AC}" srcOrd="1" destOrd="0" presId="urn:microsoft.com/office/officeart/2009/3/layout/StepUpProcess"/>
    <dgm:cxn modelId="{5120A4A6-C230-5945-ACA5-DDA0C339F03F}" type="presParOf" srcId="{E60FD857-989B-C546-A87A-E7BDD64E56AC}" destId="{43F5ACE3-469A-F445-9F33-CE637067DFA4}" srcOrd="0" destOrd="0" presId="urn:microsoft.com/office/officeart/2009/3/layout/StepUpProcess"/>
    <dgm:cxn modelId="{2818F713-B931-AE46-8DBA-E3D1A041CDD6}" type="presParOf" srcId="{674F61AB-FEC1-8B45-9CAF-9540F963D0F0}" destId="{5869CBB4-7A98-9C41-B08E-CA0525263F47}" srcOrd="2" destOrd="0" presId="urn:microsoft.com/office/officeart/2009/3/layout/StepUpProcess"/>
    <dgm:cxn modelId="{8D1B57C3-1807-1349-8DD5-5DB5B753119A}" type="presParOf" srcId="{5869CBB4-7A98-9C41-B08E-CA0525263F47}" destId="{DF2B7596-A3E1-724B-A0F9-5B273280ED09}" srcOrd="0" destOrd="0" presId="urn:microsoft.com/office/officeart/2009/3/layout/StepUpProcess"/>
    <dgm:cxn modelId="{7F70C7E2-B101-6241-8A10-7BF66455119B}" type="presParOf" srcId="{5869CBB4-7A98-9C41-B08E-CA0525263F47}" destId="{28115BFE-E189-AB4C-8F27-DC019241C7D9}" srcOrd="1" destOrd="0" presId="urn:microsoft.com/office/officeart/2009/3/layout/StepUpProcess"/>
    <dgm:cxn modelId="{5193E9B4-0260-6C46-8BFF-AEFF4094FEFB}" type="presParOf" srcId="{5869CBB4-7A98-9C41-B08E-CA0525263F47}" destId="{AA9AADA7-F508-D84B-AFB3-0FBB34935D4E}" srcOrd="2" destOrd="0" presId="urn:microsoft.com/office/officeart/2009/3/layout/StepUpProcess"/>
    <dgm:cxn modelId="{C4D81D87-9E40-F640-BF05-2B70AB932809}" type="presParOf" srcId="{674F61AB-FEC1-8B45-9CAF-9540F963D0F0}" destId="{41207B0D-8DAB-474E-A9BE-8798B7A7F2FB}" srcOrd="3" destOrd="0" presId="urn:microsoft.com/office/officeart/2009/3/layout/StepUpProcess"/>
    <dgm:cxn modelId="{3DF4221F-1F94-5C40-A260-557EA1C04454}" type="presParOf" srcId="{41207B0D-8DAB-474E-A9BE-8798B7A7F2FB}" destId="{50969C35-8EC4-A340-9919-FB9B407BEC38}" srcOrd="0" destOrd="0" presId="urn:microsoft.com/office/officeart/2009/3/layout/StepUpProcess"/>
    <dgm:cxn modelId="{95E8E77F-4B3E-DA4E-B32F-E8CDF02518B3}" type="presParOf" srcId="{674F61AB-FEC1-8B45-9CAF-9540F963D0F0}" destId="{3715401F-199C-4242-9352-1CD50335F8BB}" srcOrd="4" destOrd="0" presId="urn:microsoft.com/office/officeart/2009/3/layout/StepUpProcess"/>
    <dgm:cxn modelId="{AC15BDF0-4A49-5B49-BD94-AF46715B22BB}" type="presParOf" srcId="{3715401F-199C-4242-9352-1CD50335F8BB}" destId="{F6CD28C2-18EB-F543-B84E-4C1758C28672}" srcOrd="0" destOrd="0" presId="urn:microsoft.com/office/officeart/2009/3/layout/StepUpProcess"/>
    <dgm:cxn modelId="{51835F38-4BD1-C24D-9E84-AD120ADE4D18}" type="presParOf" srcId="{3715401F-199C-4242-9352-1CD50335F8BB}" destId="{ECED078C-302B-5E47-B0FC-749506BAEB78}" srcOrd="1" destOrd="0" presId="urn:microsoft.com/office/officeart/2009/3/layout/StepUpProcess"/>
    <dgm:cxn modelId="{CA8DA884-8E0B-794F-A134-68835742067E}" type="presParOf" srcId="{3715401F-199C-4242-9352-1CD50335F8BB}" destId="{328B6561-0606-6949-92EF-6F4008DC1507}" srcOrd="2" destOrd="0" presId="urn:microsoft.com/office/officeart/2009/3/layout/StepUpProcess"/>
    <dgm:cxn modelId="{E73DAA63-B110-D74C-BA16-2BE5BAA661CD}" type="presParOf" srcId="{674F61AB-FEC1-8B45-9CAF-9540F963D0F0}" destId="{8AB5B6A3-F90F-9846-87D9-C91ADF8433C7}" srcOrd="5" destOrd="0" presId="urn:microsoft.com/office/officeart/2009/3/layout/StepUpProcess"/>
    <dgm:cxn modelId="{F31743B6-EF3E-1E4A-B1D9-AB7FC895BF3E}" type="presParOf" srcId="{8AB5B6A3-F90F-9846-87D9-C91ADF8433C7}" destId="{A7138149-84B8-AC4D-B384-1E208743906C}" srcOrd="0" destOrd="0" presId="urn:microsoft.com/office/officeart/2009/3/layout/StepUpProcess"/>
    <dgm:cxn modelId="{742AF06A-A637-DA4E-9BCB-0A62223A2C4E}" type="presParOf" srcId="{674F61AB-FEC1-8B45-9CAF-9540F963D0F0}" destId="{C7787142-5505-084A-AB94-085084D6E2F4}" srcOrd="6" destOrd="0" presId="urn:microsoft.com/office/officeart/2009/3/layout/StepUpProcess"/>
    <dgm:cxn modelId="{E0F95656-2A5C-B641-B272-AEEEE4B8BCFC}" type="presParOf" srcId="{C7787142-5505-084A-AB94-085084D6E2F4}" destId="{D0285623-3A7B-3E44-964B-B7BEC3DB1796}" srcOrd="0" destOrd="0" presId="urn:microsoft.com/office/officeart/2009/3/layout/StepUpProcess"/>
    <dgm:cxn modelId="{AF3D079B-F1E1-A94C-B2D6-82EFD98E0F51}" type="presParOf" srcId="{C7787142-5505-084A-AB94-085084D6E2F4}" destId="{DDB8C01A-47F5-1749-8C1C-2C8A939023BD}" srcOrd="1" destOrd="0" presId="urn:microsoft.com/office/officeart/2009/3/layout/StepUpProcess"/>
    <dgm:cxn modelId="{FB3F5C7E-896F-D34A-B54B-A74A081FD458}" type="presParOf" srcId="{C7787142-5505-084A-AB94-085084D6E2F4}" destId="{083C7963-DD95-BE40-8F3E-55C21AB107F7}" srcOrd="2" destOrd="0" presId="urn:microsoft.com/office/officeart/2009/3/layout/StepUpProcess"/>
    <dgm:cxn modelId="{23147C96-1349-CF41-92A2-F312ADAAAD55}" type="presParOf" srcId="{674F61AB-FEC1-8B45-9CAF-9540F963D0F0}" destId="{8A80B777-309A-D643-BAD9-48118BA7ED36}" srcOrd="7" destOrd="0" presId="urn:microsoft.com/office/officeart/2009/3/layout/StepUpProcess"/>
    <dgm:cxn modelId="{4D9F13E3-B5A9-B74C-B629-0307D8FC2235}" type="presParOf" srcId="{8A80B777-309A-D643-BAD9-48118BA7ED36}" destId="{74DC246C-39DA-4943-B897-988C78AC4D8F}" srcOrd="0" destOrd="0" presId="urn:microsoft.com/office/officeart/2009/3/layout/StepUpProcess"/>
    <dgm:cxn modelId="{A20F57B8-89EF-9D4F-916F-FCAC8943AC77}" type="presParOf" srcId="{674F61AB-FEC1-8B45-9CAF-9540F963D0F0}" destId="{9509D4C3-E5B5-2E4D-8F19-49C20C7FB564}" srcOrd="8" destOrd="0" presId="urn:microsoft.com/office/officeart/2009/3/layout/StepUpProcess"/>
    <dgm:cxn modelId="{CA5595F0-67DD-0E46-ACC6-B4D5772B51C6}" type="presParOf" srcId="{9509D4C3-E5B5-2E4D-8F19-49C20C7FB564}" destId="{0918956C-A312-4947-89EF-6A16854930B2}" srcOrd="0" destOrd="0" presId="urn:microsoft.com/office/officeart/2009/3/layout/StepUpProcess"/>
    <dgm:cxn modelId="{40C532A4-BDA6-1F4A-9F1E-34ECBB43AFEB}" type="presParOf" srcId="{9509D4C3-E5B5-2E4D-8F19-49C20C7FB564}" destId="{30A88785-E692-D64C-AE1C-D091464AC50D}" srcOrd="1" destOrd="0" presId="urn:microsoft.com/office/officeart/2009/3/layout/StepUp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AAC9D-87D3-634E-BAB0-ED32DF5DCD1F}">
      <dsp:nvSpPr>
        <dsp:cNvPr id="0" name=""/>
        <dsp:cNvSpPr/>
      </dsp:nvSpPr>
      <dsp:spPr>
        <a:xfrm rot="5400000">
          <a:off x="340267" y="1867138"/>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5F0273AB-B01D-3D4A-9D96-1D94861F6DFF}">
      <dsp:nvSpPr>
        <dsp:cNvPr id="0" name=""/>
        <dsp:cNvSpPr/>
      </dsp:nvSpPr>
      <dsp:spPr>
        <a:xfrm>
          <a:off x="171267" y="2370491"/>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UG NDP II</a:t>
          </a:r>
          <a:endParaRPr lang="en-US" sz="2100" kern="1200" dirty="0"/>
        </a:p>
      </dsp:txBody>
      <dsp:txXfrm>
        <a:off x="171267" y="2370491"/>
        <a:ext cx="1520927" cy="1333182"/>
      </dsp:txXfrm>
    </dsp:sp>
    <dsp:sp modelId="{201048C5-2803-2D46-A419-65AF17DFCB06}">
      <dsp:nvSpPr>
        <dsp:cNvPr id="0" name=""/>
        <dsp:cNvSpPr/>
      </dsp:nvSpPr>
      <dsp:spPr>
        <a:xfrm>
          <a:off x="1405227" y="1743111"/>
          <a:ext cx="286967" cy="286967"/>
        </a:xfrm>
        <a:prstGeom prst="triangle">
          <a:avLst>
            <a:gd name="adj" fmla="val 10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F6CD28C2-18EB-F543-B84E-4C1758C28672}">
      <dsp:nvSpPr>
        <dsp:cNvPr id="0" name=""/>
        <dsp:cNvSpPr/>
      </dsp:nvSpPr>
      <dsp:spPr>
        <a:xfrm rot="5400000">
          <a:off x="2202180" y="1406406"/>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ED078C-302B-5E47-B0FC-749506BAEB78}">
      <dsp:nvSpPr>
        <dsp:cNvPr id="0" name=""/>
        <dsp:cNvSpPr/>
      </dsp:nvSpPr>
      <dsp:spPr>
        <a:xfrm>
          <a:off x="2033180" y="1909758"/>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err="1" smtClean="0"/>
            <a:t>Koboko</a:t>
          </a:r>
          <a:r>
            <a:rPr lang="en-US" sz="2100" kern="1200" dirty="0" smtClean="0"/>
            <a:t> Partnership</a:t>
          </a:r>
          <a:endParaRPr lang="en-US" sz="2100" kern="1200" dirty="0"/>
        </a:p>
      </dsp:txBody>
      <dsp:txXfrm>
        <a:off x="2033180" y="1909758"/>
        <a:ext cx="1520927" cy="1333182"/>
      </dsp:txXfrm>
    </dsp:sp>
    <dsp:sp modelId="{328B6561-0606-6949-92EF-6F4008DC1507}">
      <dsp:nvSpPr>
        <dsp:cNvPr id="0" name=""/>
        <dsp:cNvSpPr/>
      </dsp:nvSpPr>
      <dsp:spPr>
        <a:xfrm>
          <a:off x="3267140" y="1282378"/>
          <a:ext cx="286967" cy="2869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285623-3A7B-3E44-964B-B7BEC3DB1796}">
      <dsp:nvSpPr>
        <dsp:cNvPr id="0" name=""/>
        <dsp:cNvSpPr/>
      </dsp:nvSpPr>
      <dsp:spPr>
        <a:xfrm rot="5400000">
          <a:off x="4064093" y="945673"/>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DDB8C01A-47F5-1749-8C1C-2C8A939023BD}">
      <dsp:nvSpPr>
        <dsp:cNvPr id="0" name=""/>
        <dsp:cNvSpPr/>
      </dsp:nvSpPr>
      <dsp:spPr>
        <a:xfrm>
          <a:off x="3895093" y="1449026"/>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err="1" smtClean="0"/>
            <a:t>ReHoPE</a:t>
          </a:r>
          <a:r>
            <a:rPr lang="en-US" sz="2100" kern="1200" dirty="0" smtClean="0"/>
            <a:t> 2016</a:t>
          </a:r>
          <a:endParaRPr lang="en-US" sz="2100" kern="1200" dirty="0"/>
        </a:p>
      </dsp:txBody>
      <dsp:txXfrm>
        <a:off x="3895093" y="1449026"/>
        <a:ext cx="1520927" cy="1333182"/>
      </dsp:txXfrm>
    </dsp:sp>
    <dsp:sp modelId="{F342BB4E-3DC3-0447-B056-41314117BE07}">
      <dsp:nvSpPr>
        <dsp:cNvPr id="0" name=""/>
        <dsp:cNvSpPr/>
      </dsp:nvSpPr>
      <dsp:spPr>
        <a:xfrm>
          <a:off x="5129053" y="821646"/>
          <a:ext cx="286967" cy="286967"/>
        </a:xfrm>
        <a:prstGeom prst="triangle">
          <a:avLst>
            <a:gd name="adj" fmla="val 10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63A1D20C-0742-904F-9BA6-117AFD27EA3D}">
      <dsp:nvSpPr>
        <dsp:cNvPr id="0" name=""/>
        <dsp:cNvSpPr/>
      </dsp:nvSpPr>
      <dsp:spPr>
        <a:xfrm rot="5400000">
          <a:off x="5926006" y="484941"/>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AD4382-6BA2-9A42-AEB7-F36832566A22}">
      <dsp:nvSpPr>
        <dsp:cNvPr id="0" name=""/>
        <dsp:cNvSpPr/>
      </dsp:nvSpPr>
      <dsp:spPr>
        <a:xfrm>
          <a:off x="5757006" y="988294"/>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CRRF 2017 </a:t>
          </a:r>
          <a:r>
            <a:rPr lang="en-US" sz="2100" u="sng" kern="1200" dirty="0" smtClean="0"/>
            <a:t>Whole of Society Approach</a:t>
          </a:r>
          <a:endParaRPr lang="en-US" sz="2100" kern="1200" dirty="0"/>
        </a:p>
      </dsp:txBody>
      <dsp:txXfrm>
        <a:off x="5757006" y="988294"/>
        <a:ext cx="1520927" cy="1333182"/>
      </dsp:txXfrm>
    </dsp:sp>
    <dsp:sp modelId="{6E8AF892-9761-A449-9394-A3EE1C4885C9}">
      <dsp:nvSpPr>
        <dsp:cNvPr id="0" name=""/>
        <dsp:cNvSpPr/>
      </dsp:nvSpPr>
      <dsp:spPr>
        <a:xfrm>
          <a:off x="6990966" y="360914"/>
          <a:ext cx="286967" cy="2869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0A47F7F-D6BD-6143-8CC5-5DF5A4C67572}">
      <dsp:nvSpPr>
        <dsp:cNvPr id="0" name=""/>
        <dsp:cNvSpPr/>
      </dsp:nvSpPr>
      <dsp:spPr>
        <a:xfrm rot="5400000">
          <a:off x="7787919" y="24209"/>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89A2BADC-0AA6-6E4A-BBB4-5DFA1E2A48A6}">
      <dsp:nvSpPr>
        <dsp:cNvPr id="0" name=""/>
        <dsp:cNvSpPr/>
      </dsp:nvSpPr>
      <dsp:spPr>
        <a:xfrm>
          <a:off x="7618918" y="527562"/>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Times New Roman" charset="0"/>
              <a:ea typeface="Times New Roman" charset="0"/>
              <a:cs typeface="Times New Roman" charset="0"/>
            </a:rPr>
            <a:t>SPRS-NU), March 2017</a:t>
          </a:r>
          <a:endParaRPr lang="en-US" sz="2100" kern="1200" dirty="0"/>
        </a:p>
      </dsp:txBody>
      <dsp:txXfrm>
        <a:off x="7618918" y="527562"/>
        <a:ext cx="1520927" cy="133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AAC9D-87D3-634E-BAB0-ED32DF5DCD1F}">
      <dsp:nvSpPr>
        <dsp:cNvPr id="0" name=""/>
        <dsp:cNvSpPr/>
      </dsp:nvSpPr>
      <dsp:spPr>
        <a:xfrm rot="5400000">
          <a:off x="340267" y="1867138"/>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273AB-B01D-3D4A-9D96-1D94861F6DFF}">
      <dsp:nvSpPr>
        <dsp:cNvPr id="0" name=""/>
        <dsp:cNvSpPr/>
      </dsp:nvSpPr>
      <dsp:spPr>
        <a:xfrm>
          <a:off x="171267" y="2370491"/>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Refugee Regulations 2010</a:t>
          </a:r>
          <a:endParaRPr lang="en-US" sz="2200" kern="1200" dirty="0"/>
        </a:p>
      </dsp:txBody>
      <dsp:txXfrm>
        <a:off x="171267" y="2370491"/>
        <a:ext cx="1520927" cy="1333182"/>
      </dsp:txXfrm>
    </dsp:sp>
    <dsp:sp modelId="{201048C5-2803-2D46-A419-65AF17DFCB06}">
      <dsp:nvSpPr>
        <dsp:cNvPr id="0" name=""/>
        <dsp:cNvSpPr/>
      </dsp:nvSpPr>
      <dsp:spPr>
        <a:xfrm>
          <a:off x="1405227" y="1743111"/>
          <a:ext cx="286967" cy="2869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6CD28C2-18EB-F543-B84E-4C1758C28672}">
      <dsp:nvSpPr>
        <dsp:cNvPr id="0" name=""/>
        <dsp:cNvSpPr/>
      </dsp:nvSpPr>
      <dsp:spPr>
        <a:xfrm rot="5400000">
          <a:off x="2202180" y="1406406"/>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ECED078C-302B-5E47-B0FC-749506BAEB78}">
      <dsp:nvSpPr>
        <dsp:cNvPr id="0" name=""/>
        <dsp:cNvSpPr/>
      </dsp:nvSpPr>
      <dsp:spPr>
        <a:xfrm>
          <a:off x="2033180" y="1909758"/>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Refugee Appeals Board 2011</a:t>
          </a:r>
          <a:endParaRPr lang="en-US" sz="2200" kern="1200" dirty="0"/>
        </a:p>
      </dsp:txBody>
      <dsp:txXfrm>
        <a:off x="2033180" y="1909758"/>
        <a:ext cx="1520927" cy="1333182"/>
      </dsp:txXfrm>
    </dsp:sp>
    <dsp:sp modelId="{328B6561-0606-6949-92EF-6F4008DC1507}">
      <dsp:nvSpPr>
        <dsp:cNvPr id="0" name=""/>
        <dsp:cNvSpPr/>
      </dsp:nvSpPr>
      <dsp:spPr>
        <a:xfrm>
          <a:off x="3267140" y="1282378"/>
          <a:ext cx="286967" cy="286967"/>
        </a:xfrm>
        <a:prstGeom prst="triangle">
          <a:avLst>
            <a:gd name="adj" fmla="val 10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D0285623-3A7B-3E44-964B-B7BEC3DB1796}">
      <dsp:nvSpPr>
        <dsp:cNvPr id="0" name=""/>
        <dsp:cNvSpPr/>
      </dsp:nvSpPr>
      <dsp:spPr>
        <a:xfrm rot="5400000">
          <a:off x="4064093" y="945673"/>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DB8C01A-47F5-1749-8C1C-2C8A939023BD}">
      <dsp:nvSpPr>
        <dsp:cNvPr id="0" name=""/>
        <dsp:cNvSpPr/>
      </dsp:nvSpPr>
      <dsp:spPr>
        <a:xfrm>
          <a:off x="3895093" y="1449026"/>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Alternative to Camps 2014</a:t>
          </a:r>
          <a:endParaRPr lang="en-US" sz="2200" kern="1200" dirty="0"/>
        </a:p>
      </dsp:txBody>
      <dsp:txXfrm>
        <a:off x="3895093" y="1449026"/>
        <a:ext cx="1520927" cy="1333182"/>
      </dsp:txXfrm>
    </dsp:sp>
    <dsp:sp modelId="{F342BB4E-3DC3-0447-B056-41314117BE07}">
      <dsp:nvSpPr>
        <dsp:cNvPr id="0" name=""/>
        <dsp:cNvSpPr/>
      </dsp:nvSpPr>
      <dsp:spPr>
        <a:xfrm>
          <a:off x="5129053" y="821646"/>
          <a:ext cx="286967" cy="2869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A1D20C-0742-904F-9BA6-117AFD27EA3D}">
      <dsp:nvSpPr>
        <dsp:cNvPr id="0" name=""/>
        <dsp:cNvSpPr/>
      </dsp:nvSpPr>
      <dsp:spPr>
        <a:xfrm rot="5400000">
          <a:off x="5926006" y="484941"/>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5AD4382-6BA2-9A42-AEB7-F36832566A22}">
      <dsp:nvSpPr>
        <dsp:cNvPr id="0" name=""/>
        <dsp:cNvSpPr/>
      </dsp:nvSpPr>
      <dsp:spPr>
        <a:xfrm>
          <a:off x="5757006" y="988294"/>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STA 2015-2020</a:t>
          </a:r>
          <a:endParaRPr lang="en-US" sz="2200" kern="1200" dirty="0"/>
        </a:p>
      </dsp:txBody>
      <dsp:txXfrm>
        <a:off x="5757006" y="988294"/>
        <a:ext cx="1520927" cy="1333182"/>
      </dsp:txXfrm>
    </dsp:sp>
    <dsp:sp modelId="{6E8AF892-9761-A449-9394-A3EE1C4885C9}">
      <dsp:nvSpPr>
        <dsp:cNvPr id="0" name=""/>
        <dsp:cNvSpPr/>
      </dsp:nvSpPr>
      <dsp:spPr>
        <a:xfrm>
          <a:off x="6990966" y="360914"/>
          <a:ext cx="286967" cy="286967"/>
        </a:xfrm>
        <a:prstGeom prst="triangle">
          <a:avLst>
            <a:gd name="adj" fmla="val 10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E0A47F7F-D6BD-6143-8CC5-5DF5A4C67572}">
      <dsp:nvSpPr>
        <dsp:cNvPr id="0" name=""/>
        <dsp:cNvSpPr/>
      </dsp:nvSpPr>
      <dsp:spPr>
        <a:xfrm rot="5400000">
          <a:off x="7787919" y="24209"/>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9A2BADC-0AA6-6E4A-BBB4-5DFA1E2A48A6}">
      <dsp:nvSpPr>
        <dsp:cNvPr id="0" name=""/>
        <dsp:cNvSpPr/>
      </dsp:nvSpPr>
      <dsp:spPr>
        <a:xfrm>
          <a:off x="7618918" y="527562"/>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latin typeface="Times New Roman" charset="0"/>
              <a:ea typeface="Times New Roman" charset="0"/>
              <a:cs typeface="Times New Roman" charset="0"/>
            </a:rPr>
            <a:t>The </a:t>
          </a:r>
          <a:r>
            <a:rPr lang="en-US" sz="2200" kern="1200" dirty="0" err="1" smtClean="0">
              <a:latin typeface="Times New Roman" charset="0"/>
              <a:ea typeface="Times New Roman" charset="0"/>
              <a:cs typeface="Times New Roman" charset="0"/>
            </a:rPr>
            <a:t>Koboko</a:t>
          </a:r>
          <a:r>
            <a:rPr lang="en-US" sz="2200" kern="1200" dirty="0" smtClean="0">
              <a:latin typeface="Times New Roman" charset="0"/>
              <a:ea typeface="Times New Roman" charset="0"/>
              <a:cs typeface="Times New Roman" charset="0"/>
            </a:rPr>
            <a:t> Partnership </a:t>
          </a:r>
          <a:endParaRPr lang="en-US" sz="2200" kern="1200" dirty="0"/>
        </a:p>
      </dsp:txBody>
      <dsp:txXfrm>
        <a:off x="7618918" y="527562"/>
        <a:ext cx="1520927" cy="1333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AAC9D-87D3-634E-BAB0-ED32DF5DCD1F}">
      <dsp:nvSpPr>
        <dsp:cNvPr id="0" name=""/>
        <dsp:cNvSpPr/>
      </dsp:nvSpPr>
      <dsp:spPr>
        <a:xfrm rot="5400000">
          <a:off x="340268" y="1867138"/>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5F0273AB-B01D-3D4A-9D96-1D94861F6DFF}">
      <dsp:nvSpPr>
        <dsp:cNvPr id="0" name=""/>
        <dsp:cNvSpPr/>
      </dsp:nvSpPr>
      <dsp:spPr>
        <a:xfrm>
          <a:off x="171267" y="2370491"/>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1995 UG Constitution</a:t>
          </a:r>
          <a:endParaRPr lang="en-US" sz="2100" kern="1200" dirty="0"/>
        </a:p>
      </dsp:txBody>
      <dsp:txXfrm>
        <a:off x="171267" y="2370491"/>
        <a:ext cx="1520927" cy="1333182"/>
      </dsp:txXfrm>
    </dsp:sp>
    <dsp:sp modelId="{201048C5-2803-2D46-A419-65AF17DFCB06}">
      <dsp:nvSpPr>
        <dsp:cNvPr id="0" name=""/>
        <dsp:cNvSpPr/>
      </dsp:nvSpPr>
      <dsp:spPr>
        <a:xfrm>
          <a:off x="1405228" y="1743111"/>
          <a:ext cx="286967" cy="286967"/>
        </a:xfrm>
        <a:prstGeom prst="triangle">
          <a:avLst>
            <a:gd name="adj" fmla="val 10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DF2B7596-A3E1-724B-A0F9-5B273280ED09}">
      <dsp:nvSpPr>
        <dsp:cNvPr id="0" name=""/>
        <dsp:cNvSpPr/>
      </dsp:nvSpPr>
      <dsp:spPr>
        <a:xfrm rot="5400000">
          <a:off x="2202181" y="1406406"/>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115BFE-E189-AB4C-8F27-DC019241C7D9}">
      <dsp:nvSpPr>
        <dsp:cNvPr id="0" name=""/>
        <dsp:cNvSpPr/>
      </dsp:nvSpPr>
      <dsp:spPr>
        <a:xfrm>
          <a:off x="2033180" y="1909758"/>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SRS 1998</a:t>
          </a:r>
          <a:endParaRPr lang="en-US" sz="2100" kern="1200" dirty="0"/>
        </a:p>
      </dsp:txBody>
      <dsp:txXfrm>
        <a:off x="2033180" y="1909758"/>
        <a:ext cx="1520927" cy="1333182"/>
      </dsp:txXfrm>
    </dsp:sp>
    <dsp:sp modelId="{AA9AADA7-F508-D84B-AFB3-0FBB34935D4E}">
      <dsp:nvSpPr>
        <dsp:cNvPr id="0" name=""/>
        <dsp:cNvSpPr/>
      </dsp:nvSpPr>
      <dsp:spPr>
        <a:xfrm>
          <a:off x="3267141" y="1282378"/>
          <a:ext cx="286967" cy="2869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6CD28C2-18EB-F543-B84E-4C1758C28672}">
      <dsp:nvSpPr>
        <dsp:cNvPr id="0" name=""/>
        <dsp:cNvSpPr/>
      </dsp:nvSpPr>
      <dsp:spPr>
        <a:xfrm rot="5400000">
          <a:off x="4064094" y="945673"/>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ECED078C-302B-5E47-B0FC-749506BAEB78}">
      <dsp:nvSpPr>
        <dsp:cNvPr id="0" name=""/>
        <dsp:cNvSpPr/>
      </dsp:nvSpPr>
      <dsp:spPr>
        <a:xfrm>
          <a:off x="3895093" y="1449026"/>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DAR-HA 2004</a:t>
          </a:r>
          <a:endParaRPr lang="en-US" sz="2100" kern="1200" dirty="0"/>
        </a:p>
      </dsp:txBody>
      <dsp:txXfrm>
        <a:off x="3895093" y="1449026"/>
        <a:ext cx="1520927" cy="1333182"/>
      </dsp:txXfrm>
    </dsp:sp>
    <dsp:sp modelId="{328B6561-0606-6949-92EF-6F4008DC1507}">
      <dsp:nvSpPr>
        <dsp:cNvPr id="0" name=""/>
        <dsp:cNvSpPr/>
      </dsp:nvSpPr>
      <dsp:spPr>
        <a:xfrm>
          <a:off x="5129054" y="821646"/>
          <a:ext cx="286967" cy="286967"/>
        </a:xfrm>
        <a:prstGeom prst="triangle">
          <a:avLst>
            <a:gd name="adj" fmla="val 10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D0285623-3A7B-3E44-964B-B7BEC3DB1796}">
      <dsp:nvSpPr>
        <dsp:cNvPr id="0" name=""/>
        <dsp:cNvSpPr/>
      </dsp:nvSpPr>
      <dsp:spPr>
        <a:xfrm rot="5400000">
          <a:off x="5926007" y="484941"/>
          <a:ext cx="1012434" cy="1684668"/>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DB8C01A-47F5-1749-8C1C-2C8A939023BD}">
      <dsp:nvSpPr>
        <dsp:cNvPr id="0" name=""/>
        <dsp:cNvSpPr/>
      </dsp:nvSpPr>
      <dsp:spPr>
        <a:xfrm>
          <a:off x="5757006" y="988294"/>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Refugees Act 2006</a:t>
          </a:r>
          <a:endParaRPr lang="en-US" sz="2100" kern="1200" dirty="0"/>
        </a:p>
      </dsp:txBody>
      <dsp:txXfrm>
        <a:off x="5757006" y="988294"/>
        <a:ext cx="1520927" cy="1333182"/>
      </dsp:txXfrm>
    </dsp:sp>
    <dsp:sp modelId="{083C7963-DD95-BE40-8F3E-55C21AB107F7}">
      <dsp:nvSpPr>
        <dsp:cNvPr id="0" name=""/>
        <dsp:cNvSpPr/>
      </dsp:nvSpPr>
      <dsp:spPr>
        <a:xfrm>
          <a:off x="6990966" y="360914"/>
          <a:ext cx="286967" cy="2869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18956C-A312-4947-89EF-6A16854930B2}">
      <dsp:nvSpPr>
        <dsp:cNvPr id="0" name=""/>
        <dsp:cNvSpPr/>
      </dsp:nvSpPr>
      <dsp:spPr>
        <a:xfrm rot="5400000">
          <a:off x="7787919" y="24209"/>
          <a:ext cx="1012434" cy="1684668"/>
        </a:xfrm>
        <a:prstGeom prst="corner">
          <a:avLst>
            <a:gd name="adj1" fmla="val 16120"/>
            <a:gd name="adj2" fmla="val 1611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30A88785-E692-D64C-AE1C-D091464AC50D}">
      <dsp:nvSpPr>
        <dsp:cNvPr id="0" name=""/>
        <dsp:cNvSpPr/>
      </dsp:nvSpPr>
      <dsp:spPr>
        <a:xfrm>
          <a:off x="7618919" y="527562"/>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URP 2009</a:t>
          </a:r>
          <a:endParaRPr lang="en-US" sz="2100" kern="1200" dirty="0"/>
        </a:p>
      </dsp:txBody>
      <dsp:txXfrm>
        <a:off x="7618919" y="527562"/>
        <a:ext cx="1520927" cy="133318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E338A7-F6BA-2841-9AC1-461F6EBA2619}" type="datetime1">
              <a:rPr lang="en-GB" smtClean="0"/>
              <a:t>23/01/19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37314-21C2-9C4C-8305-A90BA5E5A86C}" type="slidenum">
              <a:rPr lang="en-US" smtClean="0"/>
              <a:t>‹#›</a:t>
            </a:fld>
            <a:endParaRPr lang="en-US"/>
          </a:p>
        </p:txBody>
      </p:sp>
    </p:spTree>
    <p:extLst>
      <p:ext uri="{BB962C8B-B14F-4D97-AF65-F5344CB8AC3E}">
        <p14:creationId xmlns:p14="http://schemas.microsoft.com/office/powerpoint/2010/main" val="1485063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E7162-950E-4945-966F-C9BBC69C59C9}" type="datetime1">
              <a:rPr lang="en-GB" smtClean="0"/>
              <a:t>23/01/19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0C100-A18C-FE46-8F88-D96C2A8F1204}" type="slidenum">
              <a:rPr lang="en-US" smtClean="0"/>
              <a:t>‹#›</a:t>
            </a:fld>
            <a:endParaRPr lang="en-US"/>
          </a:p>
        </p:txBody>
      </p:sp>
    </p:spTree>
    <p:extLst>
      <p:ext uri="{BB962C8B-B14F-4D97-AF65-F5344CB8AC3E}">
        <p14:creationId xmlns:p14="http://schemas.microsoft.com/office/powerpoint/2010/main" val="39698103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0C100-A18C-FE46-8F88-D96C2A8F1204}" type="slidenum">
              <a:rPr lang="en-US" smtClean="0"/>
              <a:t>3</a:t>
            </a:fld>
            <a:endParaRPr lang="en-US"/>
          </a:p>
        </p:txBody>
      </p:sp>
    </p:spTree>
    <p:extLst>
      <p:ext uri="{BB962C8B-B14F-4D97-AF65-F5344CB8AC3E}">
        <p14:creationId xmlns:p14="http://schemas.microsoft.com/office/powerpoint/2010/main" val="21818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How much do LGs get from CG to support refugee management? (</a:t>
            </a:r>
            <a:r>
              <a:rPr lang="en-US" sz="1200" dirty="0" err="1" smtClean="0">
                <a:solidFill>
                  <a:schemeClr val="tx1"/>
                </a:solidFill>
              </a:rPr>
              <a:t>Lamwo</a:t>
            </a:r>
            <a:r>
              <a:rPr lang="en-US" sz="1200" dirty="0" smtClean="0">
                <a:solidFill>
                  <a:schemeClr val="tx1"/>
                </a:solidFill>
              </a:rPr>
              <a:t> </a:t>
            </a:r>
            <a:r>
              <a:rPr lang="mr-IN" sz="1200" dirty="0" smtClean="0">
                <a:solidFill>
                  <a:schemeClr val="tx1"/>
                </a:solidFill>
              </a:rPr>
              <a:t>–</a:t>
            </a:r>
            <a:r>
              <a:rPr lang="en-US" sz="1200" dirty="0" smtClean="0">
                <a:solidFill>
                  <a:schemeClr val="tx1"/>
                </a:solidFill>
              </a:rPr>
              <a:t> DRDIP UGX 3.1b) </a:t>
            </a:r>
            <a:r>
              <a:rPr lang="en-US" sz="1200" dirty="0" err="1" smtClean="0">
                <a:solidFill>
                  <a:schemeClr val="tx1"/>
                </a:solidFill>
              </a:rPr>
              <a:t>ReHoPE</a:t>
            </a:r>
            <a:r>
              <a:rPr lang="en-US" sz="1200" dirty="0" smtClean="0">
                <a:solidFill>
                  <a:schemeClr val="tx1"/>
                </a:solidFill>
              </a:rPr>
              <a:t> 1.6 billion (UNHCR)</a:t>
            </a:r>
          </a:p>
        </p:txBody>
      </p:sp>
      <p:sp>
        <p:nvSpPr>
          <p:cNvPr id="4" name="Slide Number Placeholder 3"/>
          <p:cNvSpPr>
            <a:spLocks noGrp="1"/>
          </p:cNvSpPr>
          <p:nvPr>
            <p:ph type="sldNum" sz="quarter" idx="10"/>
          </p:nvPr>
        </p:nvSpPr>
        <p:spPr/>
        <p:txBody>
          <a:bodyPr/>
          <a:lstStyle/>
          <a:p>
            <a:fld id="{BD80C100-A18C-FE46-8F88-D96C2A8F1204}" type="slidenum">
              <a:rPr lang="en-US" smtClean="0"/>
              <a:t>43</a:t>
            </a:fld>
            <a:endParaRPr lang="en-US"/>
          </a:p>
        </p:txBody>
      </p:sp>
    </p:spTree>
    <p:extLst>
      <p:ext uri="{BB962C8B-B14F-4D97-AF65-F5344CB8AC3E}">
        <p14:creationId xmlns:p14="http://schemas.microsoft.com/office/powerpoint/2010/main" val="313639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0C100-A18C-FE46-8F88-D96C2A8F1204}" type="slidenum">
              <a:rPr lang="en-US" smtClean="0"/>
              <a:t>48</a:t>
            </a:fld>
            <a:endParaRPr lang="en-US"/>
          </a:p>
        </p:txBody>
      </p:sp>
    </p:spTree>
    <p:extLst>
      <p:ext uri="{BB962C8B-B14F-4D97-AF65-F5344CB8AC3E}">
        <p14:creationId xmlns:p14="http://schemas.microsoft.com/office/powerpoint/2010/main" val="15753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 further reading, see </a:t>
            </a:r>
            <a:r>
              <a:rPr lang="en-US" sz="1200" kern="1200" dirty="0" smtClean="0">
                <a:solidFill>
                  <a:schemeClr val="tx1"/>
                </a:solidFill>
                <a:effectLst/>
                <a:latin typeface="+mn-lt"/>
                <a:ea typeface="+mn-ea"/>
                <a:cs typeface="+mn-cs"/>
              </a:rPr>
              <a:t>(OPM 2016; Pilling 2017; </a:t>
            </a:r>
            <a:r>
              <a:rPr lang="en-US" sz="1200" kern="1200" dirty="0" err="1" smtClean="0">
                <a:solidFill>
                  <a:schemeClr val="tx1"/>
                </a:solidFill>
                <a:effectLst/>
                <a:latin typeface="+mn-lt"/>
                <a:ea typeface="+mn-ea"/>
                <a:cs typeface="+mn-cs"/>
              </a:rPr>
              <a:t>Atuhaire</a:t>
            </a:r>
            <a:r>
              <a:rPr lang="en-US" sz="1200" kern="1200" dirty="0" smtClean="0">
                <a:solidFill>
                  <a:schemeClr val="tx1"/>
                </a:solidFill>
                <a:effectLst/>
                <a:latin typeface="+mn-lt"/>
                <a:ea typeface="+mn-ea"/>
                <a:cs typeface="+mn-cs"/>
              </a:rPr>
              <a:t> 2016; Anon 2017; </a:t>
            </a:r>
            <a:r>
              <a:rPr lang="en-US" sz="1200" kern="1200" dirty="0" err="1" smtClean="0">
                <a:solidFill>
                  <a:schemeClr val="tx1"/>
                </a:solidFill>
                <a:effectLst/>
                <a:latin typeface="+mn-lt"/>
                <a:ea typeface="+mn-ea"/>
                <a:cs typeface="+mn-cs"/>
              </a:rPr>
              <a:t>Macchiavello</a:t>
            </a:r>
            <a:r>
              <a:rPr lang="en-US" sz="1200" kern="1200" dirty="0" smtClean="0">
                <a:solidFill>
                  <a:schemeClr val="tx1"/>
                </a:solidFill>
                <a:effectLst/>
                <a:latin typeface="+mn-lt"/>
                <a:ea typeface="+mn-ea"/>
                <a:cs typeface="+mn-cs"/>
              </a:rPr>
              <a:t> 2004)</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712AE29-9593-F749-BD31-BEFC963A9C2F}" type="slidenum">
              <a:rPr lang="en-US" smtClean="0"/>
              <a:t>4</a:t>
            </a:fld>
            <a:endParaRPr lang="en-US"/>
          </a:p>
        </p:txBody>
      </p:sp>
    </p:spTree>
    <p:extLst>
      <p:ext uri="{BB962C8B-B14F-4D97-AF65-F5344CB8AC3E}">
        <p14:creationId xmlns:p14="http://schemas.microsoft.com/office/powerpoint/2010/main" val="184896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more information, see </a:t>
            </a:r>
            <a:r>
              <a:rPr lang="en-US" sz="1200" kern="1200" dirty="0" smtClean="0">
                <a:solidFill>
                  <a:schemeClr val="tx1"/>
                </a:solidFill>
                <a:effectLst/>
                <a:latin typeface="+mn-lt"/>
                <a:ea typeface="+mn-ea"/>
                <a:cs typeface="+mn-cs"/>
              </a:rPr>
              <a:t>Clements et al. (2016: 49</a:t>
            </a:r>
            <a:r>
              <a:rPr lang="en-GB"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712AE29-9593-F749-BD31-BEFC963A9C2F}" type="slidenum">
              <a:rPr lang="en-US" smtClean="0"/>
              <a:t>5</a:t>
            </a:fld>
            <a:endParaRPr lang="en-US"/>
          </a:p>
        </p:txBody>
      </p:sp>
    </p:spTree>
    <p:extLst>
      <p:ext uri="{BB962C8B-B14F-4D97-AF65-F5344CB8AC3E}">
        <p14:creationId xmlns:p14="http://schemas.microsoft.com/office/powerpoint/2010/main" val="32473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OPM,</a:t>
            </a:r>
            <a:r>
              <a:rPr lang="en-US" baseline="0" dirty="0" smtClean="0"/>
              <a:t> UHCR, WB: </a:t>
            </a:r>
            <a:r>
              <a:rPr lang="en-US" baseline="0" dirty="0" err="1" smtClean="0"/>
              <a:t>ReHoPE</a:t>
            </a:r>
            <a:r>
              <a:rPr lang="en-US" baseline="0" dirty="0" smtClean="0"/>
              <a:t> </a:t>
            </a:r>
            <a:r>
              <a:rPr lang="mr-IN" baseline="0" dirty="0" smtClean="0"/>
              <a:t>–</a:t>
            </a:r>
            <a:r>
              <a:rPr lang="en-US" baseline="0" dirty="0" smtClean="0"/>
              <a:t> Refugee and Host Population Empowerment. Strategic Framework </a:t>
            </a:r>
            <a:r>
              <a:rPr lang="mr-IN" baseline="0" dirty="0" smtClean="0"/>
              <a:t>–</a:t>
            </a:r>
            <a:r>
              <a:rPr lang="en-US" baseline="0" dirty="0" smtClean="0"/>
              <a:t> Uganda (June 2017)</a:t>
            </a:r>
            <a:endParaRPr lang="en-US" dirty="0" smtClean="0"/>
          </a:p>
        </p:txBody>
      </p:sp>
      <p:sp>
        <p:nvSpPr>
          <p:cNvPr id="4" name="Slide Number Placeholder 3"/>
          <p:cNvSpPr>
            <a:spLocks noGrp="1"/>
          </p:cNvSpPr>
          <p:nvPr>
            <p:ph type="sldNum" sz="quarter" idx="10"/>
          </p:nvPr>
        </p:nvSpPr>
        <p:spPr/>
        <p:txBody>
          <a:bodyPr/>
          <a:lstStyle/>
          <a:p>
            <a:fld id="{BD80C100-A18C-FE46-8F88-D96C2A8F1204}" type="slidenum">
              <a:rPr lang="en-US" smtClean="0"/>
              <a:t>11</a:t>
            </a:fld>
            <a:endParaRPr lang="en-US"/>
          </a:p>
        </p:txBody>
      </p:sp>
    </p:spTree>
    <p:extLst>
      <p:ext uri="{BB962C8B-B14F-4D97-AF65-F5344CB8AC3E}">
        <p14:creationId xmlns:p14="http://schemas.microsoft.com/office/powerpoint/2010/main" val="210594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0C100-A18C-FE46-8F88-D96C2A8F1204}" type="slidenum">
              <a:rPr lang="en-US" smtClean="0"/>
              <a:t>24</a:t>
            </a:fld>
            <a:endParaRPr lang="en-US"/>
          </a:p>
        </p:txBody>
      </p:sp>
    </p:spTree>
    <p:extLst>
      <p:ext uri="{BB962C8B-B14F-4D97-AF65-F5344CB8AC3E}">
        <p14:creationId xmlns:p14="http://schemas.microsoft.com/office/powerpoint/2010/main" val="286826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 more information, see </a:t>
            </a:r>
            <a:r>
              <a:rPr lang="en-US" sz="1200" kern="1200" dirty="0" smtClean="0">
                <a:solidFill>
                  <a:schemeClr val="tx1"/>
                </a:solidFill>
                <a:effectLst/>
                <a:latin typeface="+mn-lt"/>
                <a:ea typeface="+mn-ea"/>
                <a:cs typeface="+mn-cs"/>
              </a:rPr>
              <a:t>Dryden-Peterson (2016: 5</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UNHCR, Global Trends: Forced Displacement in 2015</a:t>
            </a:r>
            <a:endParaRPr lang="en-US" dirty="0"/>
          </a:p>
        </p:txBody>
      </p:sp>
      <p:sp>
        <p:nvSpPr>
          <p:cNvPr id="4" name="Slide Number Placeholder 3"/>
          <p:cNvSpPr>
            <a:spLocks noGrp="1"/>
          </p:cNvSpPr>
          <p:nvPr>
            <p:ph type="sldNum" sz="quarter" idx="10"/>
          </p:nvPr>
        </p:nvSpPr>
        <p:spPr/>
        <p:txBody>
          <a:bodyPr/>
          <a:lstStyle/>
          <a:p>
            <a:fld id="{4712AE29-9593-F749-BD31-BEFC963A9C2F}" type="slidenum">
              <a:rPr lang="en-US" smtClean="0"/>
              <a:t>30</a:t>
            </a:fld>
            <a:endParaRPr lang="en-US"/>
          </a:p>
        </p:txBody>
      </p:sp>
    </p:spTree>
    <p:extLst>
      <p:ext uri="{BB962C8B-B14F-4D97-AF65-F5344CB8AC3E}">
        <p14:creationId xmlns:p14="http://schemas.microsoft.com/office/powerpoint/2010/main" val="24744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Article 12(2b) of Uganda’s constitution provides possibility for refugees who have lived for 10 years in Uganda, from commencement of the constitution, to naturalize. However, subsequent sections complicates and denies naturalization for people whose parents or grandparents were refugees in Uganda </a:t>
            </a:r>
            <a:endParaRPr lang="en-US" dirty="0"/>
          </a:p>
        </p:txBody>
      </p:sp>
      <p:sp>
        <p:nvSpPr>
          <p:cNvPr id="4" name="Slide Number Placeholder 3"/>
          <p:cNvSpPr>
            <a:spLocks noGrp="1"/>
          </p:cNvSpPr>
          <p:nvPr>
            <p:ph type="sldNum" sz="quarter" idx="10"/>
          </p:nvPr>
        </p:nvSpPr>
        <p:spPr/>
        <p:txBody>
          <a:bodyPr/>
          <a:lstStyle/>
          <a:p>
            <a:fld id="{4712AE29-9593-F749-BD31-BEFC963A9C2F}"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127610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learning</a:t>
            </a:r>
            <a:r>
              <a:rPr lang="en-US" baseline="0" dirty="0" smtClean="0"/>
              <a:t> and successes of The </a:t>
            </a:r>
            <a:r>
              <a:rPr lang="en-US" baseline="0" dirty="0" err="1" smtClean="0"/>
              <a:t>Koboko</a:t>
            </a:r>
            <a:r>
              <a:rPr lang="en-US" baseline="0" smtClean="0"/>
              <a:t> Action Plan may never be realized sustainably if the land questions remains unaddressed</a:t>
            </a:r>
            <a:endParaRPr lang="en-US" smtClean="0"/>
          </a:p>
          <a:p>
            <a:endParaRPr lang="en-US"/>
          </a:p>
        </p:txBody>
      </p:sp>
      <p:sp>
        <p:nvSpPr>
          <p:cNvPr id="4" name="Slide Number Placeholder 3"/>
          <p:cNvSpPr>
            <a:spLocks noGrp="1"/>
          </p:cNvSpPr>
          <p:nvPr>
            <p:ph type="sldNum" sz="quarter" idx="10"/>
          </p:nvPr>
        </p:nvSpPr>
        <p:spPr/>
        <p:txBody>
          <a:bodyPr/>
          <a:lstStyle/>
          <a:p>
            <a:fld id="{BD80C100-A18C-FE46-8F88-D96C2A8F1204}" type="slidenum">
              <a:rPr lang="en-US" smtClean="0"/>
              <a:t>37</a:t>
            </a:fld>
            <a:endParaRPr lang="en-US"/>
          </a:p>
        </p:txBody>
      </p:sp>
    </p:spTree>
    <p:extLst>
      <p:ext uri="{BB962C8B-B14F-4D97-AF65-F5344CB8AC3E}">
        <p14:creationId xmlns:p14="http://schemas.microsoft.com/office/powerpoint/2010/main" val="109483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Land Agreements</a:t>
            </a:r>
            <a:r>
              <a:rPr lang="en-US" baseline="0" dirty="0" smtClean="0"/>
              <a:t> r</a:t>
            </a:r>
            <a:r>
              <a:rPr lang="en-US" dirty="0" smtClean="0"/>
              <a:t>equire re-examination and legal oversight</a:t>
            </a:r>
            <a:endParaRPr lang="en-US" dirty="0"/>
          </a:p>
        </p:txBody>
      </p:sp>
      <p:sp>
        <p:nvSpPr>
          <p:cNvPr id="4" name="Slide Number Placeholder 3"/>
          <p:cNvSpPr>
            <a:spLocks noGrp="1"/>
          </p:cNvSpPr>
          <p:nvPr>
            <p:ph type="sldNum" sz="quarter" idx="10"/>
          </p:nvPr>
        </p:nvSpPr>
        <p:spPr/>
        <p:txBody>
          <a:bodyPr/>
          <a:lstStyle/>
          <a:p>
            <a:fld id="{BD80C100-A18C-FE46-8F88-D96C2A8F1204}" type="slidenum">
              <a:rPr lang="en-US" smtClean="0"/>
              <a:t>38</a:t>
            </a:fld>
            <a:endParaRPr lang="en-US"/>
          </a:p>
        </p:txBody>
      </p:sp>
    </p:spTree>
    <p:extLst>
      <p:ext uri="{BB962C8B-B14F-4D97-AF65-F5344CB8AC3E}">
        <p14:creationId xmlns:p14="http://schemas.microsoft.com/office/powerpoint/2010/main" val="84780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15E0802-C32D-2E4F-B490-C1B2BE9009F5}" type="datetime1">
              <a:rPr lang="en-GB" smtClean="0"/>
              <a:t>23/01/19</a:t>
            </a:fld>
            <a:endParaRPr lang="en-US"/>
          </a:p>
        </p:txBody>
      </p:sp>
      <p:sp>
        <p:nvSpPr>
          <p:cNvPr id="5" name="Footer Placeholder 4"/>
          <p:cNvSpPr>
            <a:spLocks noGrp="1"/>
          </p:cNvSpPr>
          <p:nvPr>
            <p:ph type="ftr" sz="quarter" idx="11"/>
          </p:nvPr>
        </p:nvSpPr>
        <p:spPr/>
        <p:txBody>
          <a:bodyPr/>
          <a:lstStyle/>
          <a:p>
            <a:r>
              <a:rPr lang="nl-NL" smtClean="0"/>
              <a:t>Onen David Ongwech - UHRC's Consultative Meeting Jan. 2019</a:t>
            </a:r>
            <a:endParaRPr lang="en-US"/>
          </a:p>
        </p:txBody>
      </p:sp>
      <p:sp>
        <p:nvSpPr>
          <p:cNvPr id="6" name="Slide Number Placeholder 5"/>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94030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DEF104B-BE66-314D-856E-F1CE52D80EFB}" type="datetime1">
              <a:rPr lang="en-GB" smtClean="0"/>
              <a:t>23/01/19</a:t>
            </a:fld>
            <a:endParaRPr lang="en-US"/>
          </a:p>
        </p:txBody>
      </p:sp>
      <p:sp>
        <p:nvSpPr>
          <p:cNvPr id="5" name="Footer Placeholder 4"/>
          <p:cNvSpPr>
            <a:spLocks noGrp="1"/>
          </p:cNvSpPr>
          <p:nvPr>
            <p:ph type="ftr" sz="quarter" idx="11"/>
          </p:nvPr>
        </p:nvSpPr>
        <p:spPr/>
        <p:txBody>
          <a:bodyPr/>
          <a:lstStyle/>
          <a:p>
            <a:r>
              <a:rPr lang="nl-NL" smtClean="0"/>
              <a:t>Onen David Ongwech - UHRC's Consultative Meeting Jan. 2019</a:t>
            </a:r>
            <a:endParaRPr lang="en-US"/>
          </a:p>
        </p:txBody>
      </p:sp>
      <p:sp>
        <p:nvSpPr>
          <p:cNvPr id="6" name="Slide Number Placeholder 5"/>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199295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19F4E2-B5CC-D040-B57D-96B0A9CC84AB}" type="datetime1">
              <a:rPr lang="en-GB" smtClean="0"/>
              <a:t>23/01/19</a:t>
            </a:fld>
            <a:endParaRPr lang="en-US"/>
          </a:p>
        </p:txBody>
      </p:sp>
      <p:sp>
        <p:nvSpPr>
          <p:cNvPr id="5" name="Footer Placeholder 4"/>
          <p:cNvSpPr>
            <a:spLocks noGrp="1"/>
          </p:cNvSpPr>
          <p:nvPr>
            <p:ph type="ftr" sz="quarter" idx="11"/>
          </p:nvPr>
        </p:nvSpPr>
        <p:spPr/>
        <p:txBody>
          <a:bodyPr/>
          <a:lstStyle/>
          <a:p>
            <a:r>
              <a:rPr lang="nl-NL" smtClean="0"/>
              <a:t>Onen David Ongwech - UHRC's Consultative Meeting Jan. 2019</a:t>
            </a:r>
            <a:endParaRPr lang="en-US"/>
          </a:p>
        </p:txBody>
      </p:sp>
      <p:sp>
        <p:nvSpPr>
          <p:cNvPr id="6" name="Slide Number Placeholder 5"/>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143606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86BE2F-D683-7A43-9D87-E7508D8A321B}"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320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A9DAB-033D-0C4B-923E-00E9D89DD2A8}"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014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32946-B279-F042-833C-09279975F5FC}"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968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4AA31-6690-3144-A665-5949522CE84D}"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641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D43DD5-B031-D949-BD34-A00DF746F855}"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730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93504-6813-5B46-A8F4-3F847DE0E2B8}"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8182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14B34-64CB-A645-BA13-759431EB0E8D}"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92383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12FF6-B0C3-1543-B393-5BB9277CD75D}"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013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814A04-088F-AE4D-B04D-4351BC42F607}" type="datetime1">
              <a:rPr lang="en-GB" smtClean="0"/>
              <a:t>23/01/19</a:t>
            </a:fld>
            <a:endParaRPr lang="en-US"/>
          </a:p>
        </p:txBody>
      </p:sp>
      <p:sp>
        <p:nvSpPr>
          <p:cNvPr id="5" name="Footer Placeholder 4"/>
          <p:cNvSpPr>
            <a:spLocks noGrp="1"/>
          </p:cNvSpPr>
          <p:nvPr>
            <p:ph type="ftr" sz="quarter" idx="11"/>
          </p:nvPr>
        </p:nvSpPr>
        <p:spPr/>
        <p:txBody>
          <a:bodyPr/>
          <a:lstStyle/>
          <a:p>
            <a:r>
              <a:rPr lang="nl-NL" smtClean="0"/>
              <a:t>Onen David Ongwech - UHRC's Consultative Meeting Jan. 2019</a:t>
            </a:r>
            <a:endParaRPr lang="en-US"/>
          </a:p>
        </p:txBody>
      </p:sp>
      <p:sp>
        <p:nvSpPr>
          <p:cNvPr id="6" name="Slide Number Placeholder 5"/>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88613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A2B3A2-CD77-7345-82EC-3A58D80E217B}"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823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53321-AAD5-B24D-BF08-E0D88EA98D0C}"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1074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6B9DD-9D95-D04D-97A4-4692CDC8B810}"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BB14B4C-4BC6-4729-A1D8-AB281005E4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783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03400-484B-B242-842D-8444868C14EF}"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5015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BB4FB-3E5B-854D-A5A8-468F67F74879}"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3216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4727C-93BF-B943-B2AC-9487ED556E84}"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327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93F3E6-D483-124F-A7FC-F1C589FAF781}"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7152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093BB-A22B-3544-92EE-CE1583838272}"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4112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A604E4-DF4F-BA49-B88E-5D0E8BBA0A17}"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6555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66D3-F6BB-CC41-90A2-4C68ECB14733}"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697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D76EF9B-5D8F-0745-9032-660CAED52BFC}" type="datetime1">
              <a:rPr lang="en-GB" smtClean="0"/>
              <a:t>23/01/19</a:t>
            </a:fld>
            <a:endParaRPr lang="en-US"/>
          </a:p>
        </p:txBody>
      </p:sp>
      <p:sp>
        <p:nvSpPr>
          <p:cNvPr id="5" name="Footer Placeholder 4"/>
          <p:cNvSpPr>
            <a:spLocks noGrp="1"/>
          </p:cNvSpPr>
          <p:nvPr>
            <p:ph type="ftr" sz="quarter" idx="11"/>
          </p:nvPr>
        </p:nvSpPr>
        <p:spPr/>
        <p:txBody>
          <a:bodyPr/>
          <a:lstStyle/>
          <a:p>
            <a:r>
              <a:rPr lang="nl-NL" smtClean="0"/>
              <a:t>Onen David Ongwech - UHRC's Consultative Meeting Jan. 2019</a:t>
            </a:r>
            <a:endParaRPr lang="en-US"/>
          </a:p>
        </p:txBody>
      </p:sp>
      <p:sp>
        <p:nvSpPr>
          <p:cNvPr id="6" name="Slide Number Placeholder 5"/>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576260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5F828-D47C-264D-826C-1AC992ABBADF}"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6018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293E6-6E47-CE4C-AFCC-B1C6F78F0171}"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429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ED39-9D37-8D4A-A18F-2EA0B4D39009}"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500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F2E5A-3D4E-0B45-A6C8-B821D6E86197}"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130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82B1A2-4409-844C-B40D-FEBCDF77500B}"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8820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FAB80-FB42-6646-8DA4-18C9B293B41A}"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9238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05162-F4C6-9543-AEB1-C3BE99D25780}"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1163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9D1CD-7046-3944-8A3E-61C082F11EF0}"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2084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1E2B5B-149D-A045-92BA-6AB10F514B62}"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64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6D3D4-26D6-D34A-8173-4E544D23228C}"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155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99F7CC4-B8BB-B446-A5D9-EB4D3940AD0D}" type="datetime1">
              <a:rPr lang="en-GB" smtClean="0"/>
              <a:t>23/01/19</a:t>
            </a:fld>
            <a:endParaRPr lang="en-US"/>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
        <p:nvSpPr>
          <p:cNvPr id="7" name="Slide Number Placeholder 6"/>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420338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96FEB-4512-B445-96C7-27C60EA4E1AC}"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5746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1EAB5-AF67-DF4D-93DF-BB8A7F07F2A9}"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5491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B6CB4-AE2C-3141-8AC0-151F8E2A688A}"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620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77EFD-CA72-9D4E-B823-A044133D04DE}"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5931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24E5D-2B8A-8F4B-B577-C185925FF57C}"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285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5F109-01F6-6749-B20A-8643A7071756}"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55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6E002-E8E6-DD4A-9378-67280321C2F8}"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85615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54725-D994-174D-BD13-9AEFFB3A09AE}"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2278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0EE9B9-802C-8B47-B2A3-673C39D23652}"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7456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1633D-AB26-8640-AF11-F101FACD2255}"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648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80D4DD7-7316-9E41-935C-4140F7CBBEB7}" type="datetime1">
              <a:rPr lang="en-GB" smtClean="0"/>
              <a:t>23/01/19</a:t>
            </a:fld>
            <a:endParaRPr lang="en-US"/>
          </a:p>
        </p:txBody>
      </p:sp>
      <p:sp>
        <p:nvSpPr>
          <p:cNvPr id="8" name="Footer Placeholder 7"/>
          <p:cNvSpPr>
            <a:spLocks noGrp="1"/>
          </p:cNvSpPr>
          <p:nvPr>
            <p:ph type="ftr" sz="quarter" idx="11"/>
          </p:nvPr>
        </p:nvSpPr>
        <p:spPr/>
        <p:txBody>
          <a:bodyPr/>
          <a:lstStyle/>
          <a:p>
            <a:r>
              <a:rPr lang="nl-NL" smtClean="0"/>
              <a:t>Onen David Ongwech - UHRC's Consultative Meeting Jan. 2019</a:t>
            </a:r>
            <a:endParaRPr lang="en-US"/>
          </a:p>
        </p:txBody>
      </p:sp>
      <p:sp>
        <p:nvSpPr>
          <p:cNvPr id="9" name="Slide Number Placeholder 8"/>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3491584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4BE3D-4CBB-FD47-9911-9AA43E5BA2A6}"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2373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B39FC-F5C3-FB42-BC55-8ADBEEF20BA3}"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6424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84DF8-C5DA-FA47-A709-62277AD95DED}"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680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99BFB-5C7A-FF46-B222-45315C9A8F92}"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42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F11B5-5E45-B840-8504-83C858E15CBB}"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5827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97267-4B33-C743-92DD-933860C5C277}"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E341FC-F224-4042-BFDA-C11E8958D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7137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27BEA-A17B-FD49-B4C0-C6A718D733BB}"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6155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EACB1-48D0-8E4B-ABF4-C3C46D9016AE}"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365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72F1C-3211-8F49-AF99-820755712D7A}"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68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54C71-AE47-D544-BFE8-15CA62FE6772}"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713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5D10EE5-A5E0-A24B-9387-44DAA7D5781F}" type="datetime1">
              <a:rPr lang="en-GB" smtClean="0"/>
              <a:t>23/01/19</a:t>
            </a:fld>
            <a:endParaRPr lang="en-US"/>
          </a:p>
        </p:txBody>
      </p:sp>
      <p:sp>
        <p:nvSpPr>
          <p:cNvPr id="4" name="Footer Placeholder 3"/>
          <p:cNvSpPr>
            <a:spLocks noGrp="1"/>
          </p:cNvSpPr>
          <p:nvPr>
            <p:ph type="ftr" sz="quarter" idx="11"/>
          </p:nvPr>
        </p:nvSpPr>
        <p:spPr/>
        <p:txBody>
          <a:bodyPr/>
          <a:lstStyle/>
          <a:p>
            <a:r>
              <a:rPr lang="nl-NL" smtClean="0"/>
              <a:t>Onen David Ongwech - UHRC's Consultative Meeting Jan. 2019</a:t>
            </a:r>
            <a:endParaRPr lang="en-US"/>
          </a:p>
        </p:txBody>
      </p:sp>
      <p:sp>
        <p:nvSpPr>
          <p:cNvPr id="5" name="Slide Number Placeholder 4"/>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34981763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2156C-FF50-A949-AA09-6D0728659165}"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7043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D6F88-7446-8044-BA20-A752FA6DC836}"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6748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F461B-91FA-1448-B8FA-03139C85E49C}"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4850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70992-6159-5C40-8E16-ADF64262BCC1}"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1034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FFAE-7597-E94F-84E6-109096F87419}"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3774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B5027-786A-9D43-BB2E-7FFB7A17D522}"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5742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CA9D6-3BCA-1946-8A57-DB0D53B741A3}"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813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82D1C-CA9F-8543-A05D-7DCD21C954A0}" type="datetime1">
              <a:rPr lang="en-GB" smtClean="0"/>
              <a:t>23/01/19</a:t>
            </a:fld>
            <a:endParaRPr lang="en-US"/>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
        <p:nvSpPr>
          <p:cNvPr id="4" name="Slide Number Placeholder 3"/>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323072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FA7992F-BDD0-D846-954B-3EE821CD0F90}" type="datetime1">
              <a:rPr lang="en-GB" smtClean="0"/>
              <a:t>23/01/19</a:t>
            </a:fld>
            <a:endParaRPr lang="en-US"/>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
        <p:nvSpPr>
          <p:cNvPr id="7" name="Slide Number Placeholder 6"/>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349019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A61D2A2-3AA6-6349-A9C7-9BB408DA8B4F}" type="datetime1">
              <a:rPr lang="en-GB" smtClean="0"/>
              <a:t>23/01/19</a:t>
            </a:fld>
            <a:endParaRPr lang="en-US"/>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
        <p:nvSpPr>
          <p:cNvPr id="7" name="Slide Number Placeholder 6"/>
          <p:cNvSpPr>
            <a:spLocks noGrp="1"/>
          </p:cNvSpPr>
          <p:nvPr>
            <p:ph type="sldNum" sz="quarter" idx="12"/>
          </p:nvPr>
        </p:nvSpPr>
        <p:spPr/>
        <p:txBody>
          <a:bodyPr/>
          <a:lstStyle/>
          <a:p>
            <a:fld id="{40B7A9DA-733F-084E-A0F4-1FD5EA06785F}" type="slidenum">
              <a:rPr lang="en-US" smtClean="0"/>
              <a:t>‹#›</a:t>
            </a:fld>
            <a:endParaRPr lang="en-US"/>
          </a:p>
        </p:txBody>
      </p:sp>
    </p:spTree>
    <p:extLst>
      <p:ext uri="{BB962C8B-B14F-4D97-AF65-F5344CB8AC3E}">
        <p14:creationId xmlns:p14="http://schemas.microsoft.com/office/powerpoint/2010/main" val="1692900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A205B-EFEF-E24E-A2C1-0A6F0A6E8629}" type="datetime1">
              <a:rPr lang="en-GB" smtClean="0"/>
              <a:t>23/01/19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Onen David Ongwech - UHRC's Consultative Meeting Jan. 2019</a:t>
            </a: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7A9DA-733F-084E-A0F4-1FD5EA06785F}" type="slidenum">
              <a:rPr lang="en-US" smtClean="0"/>
              <a:t>‹#›</a:t>
            </a:fld>
            <a:endParaRPr lang="en-US"/>
          </a:p>
        </p:txBody>
      </p:sp>
    </p:spTree>
    <p:extLst>
      <p:ext uri="{BB962C8B-B14F-4D97-AF65-F5344CB8AC3E}">
        <p14:creationId xmlns:p14="http://schemas.microsoft.com/office/powerpoint/2010/main" val="60810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030A0">
            <a:alpha val="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D062B4F-60BA-684F-8D62-925867146010}"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BB14B4C-4BC6-4729-A1D8-AB281005E475}"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54647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570167B-EB37-A34B-8227-197BCC24BF07}"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E341FC-F224-4042-BFDA-C11E8958DB91}" type="slidenum">
              <a:rPr lang="en-US" smtClean="0">
                <a:solidFill>
                  <a:prstClr val="black">
                    <a:tint val="75000"/>
                  </a:prstClr>
                </a:solidFill>
                <a:latin typeface="Calibri"/>
              </a:rPr>
              <a:pPr defTabSz="685800"/>
              <a:t>‹#›</a:t>
            </a:fld>
            <a:endParaRPr lang="en-US">
              <a:solidFill>
                <a:prstClr val="black">
                  <a:tint val="75000"/>
                </a:prstClr>
              </a:solidFill>
              <a:latin typeface="Calibri"/>
            </a:endParaRPr>
          </a:p>
        </p:txBody>
      </p:sp>
    </p:spTree>
    <p:extLst>
      <p:ext uri="{BB962C8B-B14F-4D97-AF65-F5344CB8AC3E}">
        <p14:creationId xmlns:p14="http://schemas.microsoft.com/office/powerpoint/2010/main" val="1105424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911C718-CB76-A844-89A3-E09328E471F1}"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E341FC-F224-4042-BFDA-C11E8958DB91}" type="slidenum">
              <a:rPr lang="en-US" smtClean="0">
                <a:solidFill>
                  <a:prstClr val="black">
                    <a:tint val="75000"/>
                  </a:prstClr>
                </a:solidFill>
                <a:latin typeface="Calibri"/>
              </a:rPr>
              <a:pPr defTabSz="685800"/>
              <a:t>‹#›</a:t>
            </a:fld>
            <a:endParaRPr lang="en-US">
              <a:solidFill>
                <a:prstClr val="black">
                  <a:tint val="75000"/>
                </a:prstClr>
              </a:solidFill>
              <a:latin typeface="Calibri"/>
            </a:endParaRPr>
          </a:p>
        </p:txBody>
      </p:sp>
    </p:spTree>
    <p:extLst>
      <p:ext uri="{BB962C8B-B14F-4D97-AF65-F5344CB8AC3E}">
        <p14:creationId xmlns:p14="http://schemas.microsoft.com/office/powerpoint/2010/main" val="2285672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B25E060-854F-FB44-BCC5-3FAA3EA1DAEA}"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E341FC-F224-4042-BFDA-C11E8958DB91}" type="slidenum">
              <a:rPr lang="en-US" smtClean="0">
                <a:solidFill>
                  <a:prstClr val="black">
                    <a:tint val="75000"/>
                  </a:prstClr>
                </a:solidFill>
                <a:latin typeface="Calibri"/>
              </a:rPr>
              <a:pPr defTabSz="685800"/>
              <a:t>‹#›</a:t>
            </a:fld>
            <a:endParaRPr lang="en-US">
              <a:solidFill>
                <a:prstClr val="black">
                  <a:tint val="75000"/>
                </a:prstClr>
              </a:solidFill>
              <a:latin typeface="Calibri"/>
            </a:endParaRPr>
          </a:p>
        </p:txBody>
      </p:sp>
    </p:spTree>
    <p:extLst>
      <p:ext uri="{BB962C8B-B14F-4D97-AF65-F5344CB8AC3E}">
        <p14:creationId xmlns:p14="http://schemas.microsoft.com/office/powerpoint/2010/main" val="1126595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EC8F6-4811-6A43-8EA6-5DB36675EFBA}" type="datetime1">
              <a:rPr lang="en-GB" smtClean="0">
                <a:solidFill>
                  <a:prstClr val="black">
                    <a:tint val="75000"/>
                  </a:prstClr>
                </a:solidFill>
                <a:latin typeface="Calibri"/>
              </a:rPr>
              <a:t>23/01/19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E4957-E893-3D49-BA08-987C708164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03705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nder@refugeelawproject.org"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4.jpeg" Type="http://schemas.openxmlformats.org/officeDocument/2006/relationships/image"/></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arget="../slideLayouts/slideLayout39.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8.gif"/><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8.gif"/><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arget="../media/image21.png" Type="http://schemas.openxmlformats.org/officeDocument/2006/relationships/image"/><Relationship Id="rId4" Target="../media/image22.jpeg" Type="http://schemas.openxmlformats.org/officeDocument/2006/relationships/image"/><Relationship Id="rId1" Target="../slideLayouts/slideLayout39.xml" Type="http://schemas.openxmlformats.org/officeDocument/2006/relationships/slideLayout"/><Relationship Id="rId2" Target="../media/image20.pn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arget="../media/image27.jpeg" Type="http://schemas.openxmlformats.org/officeDocument/2006/relationships/image"/><Relationship Id="rId4" Target="../media/image28.jpeg" Type="http://schemas.openxmlformats.org/officeDocument/2006/relationships/image"/><Relationship Id="rId1" Target="../slideLayouts/slideLayout4.xml" Type="http://schemas.openxmlformats.org/officeDocument/2006/relationships/slideLayout"/><Relationship Id="rId2" Target="../media/image26.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arget="../media/image35.jpeg" Type="http://schemas.openxmlformats.org/officeDocument/2006/relationships/image"/><Relationship Id="rId4" Target="../media/image36.jpeg" Type="http://schemas.openxmlformats.org/officeDocument/2006/relationships/image"/><Relationship Id="rId1" Target="../slideLayouts/slideLayout18.xml" Type="http://schemas.openxmlformats.org/officeDocument/2006/relationships/slideLayout"/><Relationship Id="rId2" Target="../media/image34.pn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arget="../media/image3.emf"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30.xml.rels><?xml version="1.0" encoding="UTF-8" standalone="yes" ?><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39.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41.jpeg" Type="http://schemas.openxmlformats.org/officeDocument/2006/relationships/image"/><Relationship Id="rId3" Target="../media/image42.jpeg" Type="http://schemas.openxmlformats.org/officeDocument/2006/relationships/imag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3.jpeg" Type="http://schemas.openxmlformats.org/officeDocument/2006/relationships/image"/></Relationships>
</file>

<file path=ppt/slides/_rels/slide38.xml.rels><?xml version="1.0" encoding="UTF-8" standalone="yes" ?><Relationships xmlns="http://schemas.openxmlformats.org/package/2006/relationships"><Relationship Id="rId3" Target="../media/image44.jpeg" Type="http://schemas.openxmlformats.org/officeDocument/2006/relationships/image"/><Relationship Id="rId4" Target="../media/image45.jpeg" Type="http://schemas.openxmlformats.org/officeDocument/2006/relationships/image"/><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_rels/slide39.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46.jpeg" Type="http://schemas.openxmlformats.org/officeDocument/2006/relationships/image"/><Relationship Id="rId3" Target="../media/image47.jpeg" Type="http://schemas.openxmlformats.org/officeDocument/2006/relationships/image"/></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4" Target="../media/image7.png" Type="http://schemas.openxmlformats.org/officeDocument/2006/relationships/image"/><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48.jpeg" Type="http://schemas.openxmlformats.org/officeDocument/2006/relationships/image"/></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arget="../media/image49.jpe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2.jpeg" Type="http://schemas.openxmlformats.org/officeDocument/2006/relationships/image"/></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hyperlink" Target="mailto:gender@refugeelawproject.org" TargetMode="External"/><Relationship Id="rId5" Type="http://schemas.openxmlformats.org/officeDocument/2006/relationships/image" Target="../media/image54.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3" Target="../media/image8.png" Type="http://schemas.openxmlformats.org/officeDocument/2006/relationships/image"/><Relationship Id="rId4" Target="../media/image9.png" Type="http://schemas.openxmlformats.org/officeDocument/2006/relationships/image"/><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3206.JPG"/>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256722" y="62087"/>
            <a:ext cx="8887280" cy="1842819"/>
          </a:xfrm>
        </p:spPr>
        <p:txBody>
          <a:bodyPr>
            <a:normAutofit/>
          </a:bodyPr>
          <a:lstStyle/>
          <a:p>
            <a:r>
              <a:rPr lang="en-US" sz="3500" b="1" dirty="0" smtClean="0"/>
              <a:t>Towards the </a:t>
            </a:r>
            <a:r>
              <a:rPr lang="en-US" sz="3500" b="1" dirty="0" smtClean="0"/>
              <a:t>‘Whole </a:t>
            </a:r>
            <a:r>
              <a:rPr lang="en-US" sz="3500" b="1" dirty="0" smtClean="0"/>
              <a:t>of </a:t>
            </a:r>
            <a:r>
              <a:rPr lang="en-US" sz="3500" b="1" dirty="0" smtClean="0"/>
              <a:t>Society’ </a:t>
            </a:r>
            <a:r>
              <a:rPr lang="en-US" sz="3500" b="1" dirty="0"/>
              <a:t>A</a:t>
            </a:r>
            <a:r>
              <a:rPr lang="en-US" sz="3500" b="1" dirty="0" smtClean="0"/>
              <a:t>pproach </a:t>
            </a:r>
            <a:r>
              <a:rPr lang="en-US" sz="3500" b="1" dirty="0" smtClean="0"/>
              <a:t>of </a:t>
            </a:r>
            <a:r>
              <a:rPr lang="en-US" sz="3500" b="1" dirty="0" smtClean="0"/>
              <a:t>Refugee </a:t>
            </a:r>
            <a:r>
              <a:rPr lang="en-US" sz="3500" b="1" dirty="0"/>
              <a:t>M</a:t>
            </a:r>
            <a:r>
              <a:rPr lang="en-US" sz="3500" b="1" dirty="0" smtClean="0"/>
              <a:t>anagement </a:t>
            </a:r>
            <a:r>
              <a:rPr lang="en-US" sz="3500" b="1" dirty="0" smtClean="0"/>
              <a:t>in Uganda:</a:t>
            </a:r>
            <a:br>
              <a:rPr lang="en-US" sz="3500" b="1" dirty="0" smtClean="0"/>
            </a:br>
            <a:r>
              <a:rPr lang="en-US" sz="3500" b="1" dirty="0" smtClean="0"/>
              <a:t>2018 Reflections &amp; Recommendations</a:t>
            </a:r>
            <a:endParaRPr lang="en-US" sz="3500" b="1" dirty="0"/>
          </a:p>
        </p:txBody>
      </p:sp>
      <p:sp>
        <p:nvSpPr>
          <p:cNvPr id="3" name="Subtitle 2"/>
          <p:cNvSpPr>
            <a:spLocks noGrp="1"/>
          </p:cNvSpPr>
          <p:nvPr>
            <p:ph type="subTitle" idx="1"/>
          </p:nvPr>
        </p:nvSpPr>
        <p:spPr>
          <a:xfrm>
            <a:off x="1975694" y="5081576"/>
            <a:ext cx="7168306" cy="1804357"/>
          </a:xfrm>
          <a:solidFill>
            <a:schemeClr val="accent1">
              <a:lumMod val="20000"/>
              <a:lumOff val="80000"/>
              <a:alpha val="87000"/>
            </a:schemeClr>
          </a:solidFill>
        </p:spPr>
        <p:txBody>
          <a:bodyPr>
            <a:normAutofit fontScale="85000" lnSpcReduction="20000"/>
          </a:bodyPr>
          <a:lstStyle/>
          <a:p>
            <a:r>
              <a:rPr lang="en-US" sz="4000" b="1" dirty="0" smtClean="0">
                <a:solidFill>
                  <a:schemeClr val="tx1"/>
                </a:solidFill>
              </a:rPr>
              <a:t>Onen David Ongwech</a:t>
            </a:r>
          </a:p>
          <a:p>
            <a:r>
              <a:rPr lang="en-US" dirty="0" smtClean="0">
                <a:solidFill>
                  <a:schemeClr val="tx1"/>
                </a:solidFill>
              </a:rPr>
              <a:t>Project Manager, SRHR-EP - </a:t>
            </a:r>
            <a:r>
              <a:rPr lang="en-US" dirty="0" smtClean="0">
                <a:solidFill>
                  <a:srgbClr val="000000"/>
                </a:solidFill>
              </a:rPr>
              <a:t>Refugee Law Project</a:t>
            </a:r>
          </a:p>
          <a:p>
            <a:r>
              <a:rPr lang="en-US" sz="2900" b="1" dirty="0" smtClean="0">
                <a:solidFill>
                  <a:srgbClr val="000000"/>
                </a:solidFill>
              </a:rPr>
              <a:t>Tel</a:t>
            </a:r>
            <a:r>
              <a:rPr lang="en-US" sz="2900" b="1" dirty="0" smtClean="0"/>
              <a:t>:</a:t>
            </a:r>
            <a:r>
              <a:rPr lang="en-US" sz="2900" b="1" dirty="0" smtClean="0">
                <a:solidFill>
                  <a:srgbClr val="000000"/>
                </a:solidFill>
              </a:rPr>
              <a:t> </a:t>
            </a:r>
            <a:r>
              <a:rPr lang="en-US" sz="2900" dirty="0" smtClean="0">
                <a:solidFill>
                  <a:srgbClr val="000000"/>
                </a:solidFill>
              </a:rPr>
              <a:t>+256 772 184 427</a:t>
            </a:r>
          </a:p>
          <a:p>
            <a:r>
              <a:rPr lang="en-US" sz="2700" b="1" dirty="0" smtClean="0">
                <a:solidFill>
                  <a:srgbClr val="000000"/>
                </a:solidFill>
              </a:rPr>
              <a:t>Email</a:t>
            </a:r>
            <a:r>
              <a:rPr lang="en-US" sz="2700" b="1" dirty="0" smtClean="0"/>
              <a:t>: </a:t>
            </a:r>
            <a:r>
              <a:rPr lang="en-US" sz="2700" dirty="0" smtClean="0">
                <a:hlinkClick r:id="rId3"/>
              </a:rPr>
              <a:t>gender@refugeelawproject.org</a:t>
            </a:r>
            <a:r>
              <a:rPr lang="en-US" sz="2700" dirty="0" smtClean="0"/>
              <a:t> </a:t>
            </a:r>
            <a:endParaRPr lang="en-US" sz="2700" dirty="0"/>
          </a:p>
        </p:txBody>
      </p:sp>
      <p:sp>
        <p:nvSpPr>
          <p:cNvPr id="4" name="TextBox 3"/>
          <p:cNvSpPr txBox="1"/>
          <p:nvPr/>
        </p:nvSpPr>
        <p:spPr>
          <a:xfrm>
            <a:off x="73770" y="3607732"/>
            <a:ext cx="9018914"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smtClean="0"/>
              <a:t>Presentation for Stakeholders’ C</a:t>
            </a:r>
            <a:r>
              <a:rPr lang="en-US" sz="3200" dirty="0" smtClean="0"/>
              <a:t>onsultative Meeting </a:t>
            </a:r>
          </a:p>
          <a:p>
            <a:pPr algn="ctr"/>
            <a:r>
              <a:rPr lang="en-US" sz="3200" dirty="0" smtClean="0"/>
              <a:t>Uganda Human Rights Commission 2019</a:t>
            </a:r>
            <a:endParaRPr lang="en-US" sz="3200" dirty="0"/>
          </a:p>
        </p:txBody>
      </p:sp>
      <p:pic>
        <p:nvPicPr>
          <p:cNvPr id="1025" name="Picture 1" descr="HEADER%20LOGO%20WITE%201-01"/>
          <p:cNvPicPr>
            <a:picLocks noChangeAspect="1" noChangeArrowheads="1"/>
          </p:cNvPicPr>
          <p:nvPr/>
        </p:nvPicPr>
        <p:blipFill>
          <a:blip r:embed="rId4">
            <a:extLst>
              <a:ext uri="{28A0092B-C50C-407E-A947-70E740481C1C}">
                <a14:useLocalDpi xmlns:a14="http://schemas.microsoft.com/office/drawing/2010/main" val="0"/>
              </a:ext>
            </a:extLst>
          </a:blip>
          <a:srcRect l="2829" r="74545"/>
          <a:stretch>
            <a:fillRect/>
          </a:stretch>
        </p:blipFill>
        <p:spPr bwMode="auto">
          <a:xfrm>
            <a:off x="0" y="5247764"/>
            <a:ext cx="2135329" cy="152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6278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rgbClr val="4E4E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2" name="Picture 1" descr="15 07 01 Alternatives to Camps.png"/>
          <p:cNvPicPr>
            <a:picLocks noChangeAspect="1"/>
          </p:cNvPicPr>
          <p:nvPr/>
        </p:nvPicPr>
        <p:blipFill rotWithShape="1">
          <a:blip r:embed="rId2" cstate="email">
            <a:alphaModFix amt="68000"/>
            <a:extLst>
              <a:ext uri="{28A0092B-C50C-407E-A947-70E740481C1C}">
                <a14:useLocalDpi xmlns:a14="http://schemas.microsoft.com/office/drawing/2010/main"/>
              </a:ext>
            </a:extLst>
          </a:blip>
          <a:srcRect/>
          <a:stretch/>
        </p:blipFill>
        <p:spPr>
          <a:xfrm>
            <a:off x="2995910" y="1339854"/>
            <a:ext cx="5665491" cy="4178299"/>
          </a:xfrm>
          <a:prstGeom prst="rect">
            <a:avLst/>
          </a:prstGeom>
          <a:solidFill>
            <a:srgbClr val="FCD5B5"/>
          </a:solidFill>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121729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761" y="1339850"/>
            <a:ext cx="2454751" cy="4178300"/>
          </a:xfrm>
          <a:prstGeom prst="rect">
            <a:avLst/>
          </a:prstGeom>
        </p:spPr>
      </p:pic>
      <p:sp>
        <p:nvSpPr>
          <p:cNvPr id="8" name="Title 1"/>
          <p:cNvSpPr txBox="1">
            <a:spLocks/>
          </p:cNvSpPr>
          <p:nvPr/>
        </p:nvSpPr>
        <p:spPr>
          <a:xfrm>
            <a:off x="0" y="6000752"/>
            <a:ext cx="9144000" cy="857249"/>
          </a:xfrm>
          <a:prstGeom prst="rect">
            <a:avLst/>
          </a:prstGeom>
          <a:solidFill>
            <a:srgbClr val="FCD5B5"/>
          </a:solidFill>
          <a:ln w="28575" cmpd="sng">
            <a:solidFill>
              <a:schemeClr val="tx1"/>
            </a:solidFill>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b="1" spc="38" dirty="0"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UNHCR has 1 </a:t>
            </a:r>
            <a:r>
              <a:rPr lang="en-US" sz="330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Implementing Partner in Kampala</a:t>
            </a:r>
          </a:p>
        </p:txBody>
      </p:sp>
      <p:sp>
        <p:nvSpPr>
          <p:cNvPr id="10" name="TextBox 9"/>
          <p:cNvSpPr txBox="1"/>
          <p:nvPr/>
        </p:nvSpPr>
        <p:spPr>
          <a:xfrm>
            <a:off x="350279" y="2655824"/>
            <a:ext cx="246984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Rudimentary tool</a:t>
            </a:r>
            <a:endParaRPr lang="en-US" sz="2400" dirty="0"/>
          </a:p>
        </p:txBody>
      </p:sp>
      <p:sp>
        <p:nvSpPr>
          <p:cNvPr id="11" name="Rectangle 10"/>
          <p:cNvSpPr/>
          <p:nvPr/>
        </p:nvSpPr>
        <p:spPr>
          <a:xfrm>
            <a:off x="350276" y="4485785"/>
            <a:ext cx="3984985"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smtClean="0"/>
              <a:t>Hodgepodge of refugee actors </a:t>
            </a:r>
            <a:endParaRPr lang="en-US" sz="2400" dirty="0"/>
          </a:p>
        </p:txBody>
      </p:sp>
      <p:sp>
        <p:nvSpPr>
          <p:cNvPr id="12" name="TextBox 11"/>
          <p:cNvSpPr txBox="1"/>
          <p:nvPr/>
        </p:nvSpPr>
        <p:spPr>
          <a:xfrm>
            <a:off x="354529" y="4947450"/>
            <a:ext cx="529063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Arrival vaccination and medical check-up</a:t>
            </a:r>
            <a:endParaRPr lang="en-US" sz="2400" dirty="0"/>
          </a:p>
        </p:txBody>
      </p:sp>
      <p:sp>
        <p:nvSpPr>
          <p:cNvPr id="13" name="TextBox 12"/>
          <p:cNvSpPr txBox="1"/>
          <p:nvPr/>
        </p:nvSpPr>
        <p:spPr>
          <a:xfrm>
            <a:off x="350278" y="2194159"/>
            <a:ext cx="2469847"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Land apportioning</a:t>
            </a:r>
            <a:endParaRPr lang="en-US" sz="2400" dirty="0"/>
          </a:p>
        </p:txBody>
      </p:sp>
      <p:sp>
        <p:nvSpPr>
          <p:cNvPr id="14" name="TextBox 13"/>
          <p:cNvSpPr txBox="1"/>
          <p:nvPr/>
        </p:nvSpPr>
        <p:spPr>
          <a:xfrm>
            <a:off x="350278" y="3110339"/>
            <a:ext cx="246984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Ratio card</a:t>
            </a:r>
            <a:endParaRPr lang="en-US" sz="2400" dirty="0"/>
          </a:p>
        </p:txBody>
      </p:sp>
      <p:sp>
        <p:nvSpPr>
          <p:cNvPr id="15" name="TextBox 14"/>
          <p:cNvSpPr txBox="1"/>
          <p:nvPr/>
        </p:nvSpPr>
        <p:spPr>
          <a:xfrm>
            <a:off x="350277" y="3570813"/>
            <a:ext cx="246984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Other relief items</a:t>
            </a:r>
            <a:endParaRPr lang="en-US" sz="2400" dirty="0"/>
          </a:p>
        </p:txBody>
      </p:sp>
      <p:sp>
        <p:nvSpPr>
          <p:cNvPr id="16" name="TextBox 15"/>
          <p:cNvSpPr txBox="1"/>
          <p:nvPr/>
        </p:nvSpPr>
        <p:spPr>
          <a:xfrm>
            <a:off x="350278" y="4031156"/>
            <a:ext cx="246984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Foster family </a:t>
            </a:r>
            <a:r>
              <a:rPr lang="en-US" sz="2400" dirty="0" err="1" smtClean="0"/>
              <a:t>s’pt</a:t>
            </a:r>
            <a:endParaRPr lang="en-US" sz="2400" dirty="0"/>
          </a:p>
        </p:txBody>
      </p:sp>
      <p:sp>
        <p:nvSpPr>
          <p:cNvPr id="7" name="TextBox 6"/>
          <p:cNvSpPr txBox="1"/>
          <p:nvPr/>
        </p:nvSpPr>
        <p:spPr>
          <a:xfrm rot="20295992">
            <a:off x="115443" y="2122488"/>
            <a:ext cx="2752601" cy="2400657"/>
          </a:xfrm>
          <a:prstGeom prst="rect">
            <a:avLst/>
          </a:prstGeom>
          <a:noFill/>
        </p:spPr>
        <p:txBody>
          <a:bodyPr wrap="none" rtlCol="0">
            <a:spAutoFit/>
          </a:bodyPr>
          <a:lstStyle/>
          <a:p>
            <a:r>
              <a:rPr lang="en-US" sz="15000" b="1" dirty="0" smtClean="0">
                <a:solidFill>
                  <a:schemeClr val="accent2"/>
                </a:solidFill>
              </a:rPr>
              <a:t>NO</a:t>
            </a:r>
            <a:endParaRPr lang="en-US" sz="15000" b="1" dirty="0">
              <a:solidFill>
                <a:schemeClr val="accent2"/>
              </a:solidFill>
            </a:endParaRPr>
          </a:p>
        </p:txBody>
      </p:sp>
      <p:sp>
        <p:nvSpPr>
          <p:cNvPr id="17" name="Title 1"/>
          <p:cNvSpPr txBox="1">
            <a:spLocks/>
          </p:cNvSpPr>
          <p:nvPr/>
        </p:nvSpPr>
        <p:spPr>
          <a:xfrm>
            <a:off x="0" y="12331"/>
            <a:ext cx="9144000" cy="1010977"/>
          </a:xfrm>
          <a:prstGeom prst="rect">
            <a:avLst/>
          </a:prstGeom>
          <a:solidFill>
            <a:srgbClr val="8064A2"/>
          </a:solidFill>
          <a:ln w="25400" cap="flat" cmpd="sng" algn="ctr">
            <a:solidFill>
              <a:srgbClr val="8064A2">
                <a:shade val="50000"/>
              </a:srgbClr>
            </a:solidFill>
            <a:prstDash val="solid"/>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3500" b="1" dirty="0" smtClean="0"/>
              <a:t>Expand the geographical scope of “urban refugee” definition</a:t>
            </a:r>
            <a:endParaRPr kumimoji="0" lang="en-US" sz="3500" b="1" i="0" u="none" strike="noStrike" kern="1200" cap="none" spc="0" normalizeH="0" baseline="0" noProof="0" dirty="0">
              <a:ln>
                <a:noFill/>
              </a:ln>
              <a:solidFill>
                <a:sysClr val="window" lastClr="FFFFFF"/>
              </a:solidFill>
              <a:effectLst/>
              <a:uLnTx/>
              <a:uFillTx/>
              <a:latin typeface="Calibri"/>
              <a:ea typeface=""/>
              <a:cs typeface=""/>
            </a:endParaRPr>
          </a:p>
        </p:txBody>
      </p:sp>
      <p:sp>
        <p:nvSpPr>
          <p:cNvPr id="4" name="Footer Placeholder 3"/>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725210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7"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15 at 02.54.4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184" y="921596"/>
            <a:ext cx="2817224" cy="3245055"/>
          </a:xfrm>
          <a:prstGeom prst="rect">
            <a:avLst/>
          </a:prstGeom>
        </p:spPr>
      </p:pic>
      <p:sp>
        <p:nvSpPr>
          <p:cNvPr id="5" name="TextBox 4"/>
          <p:cNvSpPr txBox="1"/>
          <p:nvPr/>
        </p:nvSpPr>
        <p:spPr>
          <a:xfrm>
            <a:off x="737076" y="3612651"/>
            <a:ext cx="2599331" cy="477054"/>
          </a:xfrm>
          <a:prstGeom prst="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500" dirty="0" smtClean="0"/>
              <a:t>Moral Obligation</a:t>
            </a:r>
            <a:endParaRPr lang="en-US" sz="2500" dirty="0"/>
          </a:p>
        </p:txBody>
      </p:sp>
      <p:sp>
        <p:nvSpPr>
          <p:cNvPr id="6" name="TextBox 5"/>
          <p:cNvSpPr txBox="1"/>
          <p:nvPr/>
        </p:nvSpPr>
        <p:spPr>
          <a:xfrm>
            <a:off x="3803203" y="1690500"/>
            <a:ext cx="530134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smtClean="0"/>
              <a:t>“</a:t>
            </a:r>
            <a:r>
              <a:rPr lang="en-US" sz="2400" i="1" dirty="0"/>
              <a:t>U</a:t>
            </a:r>
            <a:r>
              <a:rPr lang="en-US" sz="2400" i="1" dirty="0" smtClean="0"/>
              <a:t>rban </a:t>
            </a:r>
            <a:r>
              <a:rPr lang="en-US" sz="2400" i="1" dirty="0"/>
              <a:t>refugees should be helped on case-by-case bases” </a:t>
            </a:r>
            <a:r>
              <a:rPr lang="mr-IN" sz="2400" dirty="0" smtClean="0"/>
              <a:t>–</a:t>
            </a:r>
            <a:r>
              <a:rPr lang="en-US" sz="2400" dirty="0" smtClean="0"/>
              <a:t> </a:t>
            </a:r>
            <a:r>
              <a:rPr lang="en-US" dirty="0" smtClean="0"/>
              <a:t>Hon. </a:t>
            </a:r>
            <a:r>
              <a:rPr lang="en-US" dirty="0"/>
              <a:t>Musa </a:t>
            </a:r>
            <a:r>
              <a:rPr lang="en-US" dirty="0" err="1" smtClean="0"/>
              <a:t>Ecweru</a:t>
            </a:r>
            <a:r>
              <a:rPr lang="en-US" dirty="0" smtClean="0"/>
              <a:t>, State </a:t>
            </a:r>
            <a:r>
              <a:rPr lang="en-US" dirty="0"/>
              <a:t>Minister for Relief, Disaster Preparedness and </a:t>
            </a:r>
            <a:r>
              <a:rPr lang="en-US" dirty="0" smtClean="0"/>
              <a:t>Refugees, OPM</a:t>
            </a:r>
            <a:endParaRPr lang="en-US" dirty="0"/>
          </a:p>
        </p:txBody>
      </p:sp>
      <p:sp>
        <p:nvSpPr>
          <p:cNvPr id="7" name="TextBox 6"/>
          <p:cNvSpPr txBox="1"/>
          <p:nvPr/>
        </p:nvSpPr>
        <p:spPr>
          <a:xfrm>
            <a:off x="3803203" y="4572705"/>
            <a:ext cx="5301344" cy="18620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smtClean="0"/>
              <a:t>“</a:t>
            </a:r>
            <a:r>
              <a:rPr lang="en-US" sz="2400" i="1" dirty="0"/>
              <a:t>Urban refugees remain recognized… but UNHCR and Government doesn’t cater for them… If they need help, they should go back to </a:t>
            </a:r>
            <a:r>
              <a:rPr lang="en-US" sz="2400" i="1" dirty="0" smtClean="0"/>
              <a:t>gazetted </a:t>
            </a:r>
            <a:r>
              <a:rPr lang="en-US" sz="2400" i="1" dirty="0"/>
              <a:t>areas” </a:t>
            </a:r>
            <a:r>
              <a:rPr lang="mr-IN" sz="1900" i="1" dirty="0" smtClean="0"/>
              <a:t>–</a:t>
            </a:r>
            <a:r>
              <a:rPr lang="en-US" sz="1900" i="1" dirty="0" smtClean="0"/>
              <a:t> </a:t>
            </a:r>
            <a:r>
              <a:rPr lang="en-US" sz="1900" dirty="0"/>
              <a:t>David Apollo </a:t>
            </a:r>
            <a:r>
              <a:rPr lang="en-US" sz="1900" dirty="0" err="1" smtClean="0"/>
              <a:t>Kazugu</a:t>
            </a:r>
            <a:r>
              <a:rPr lang="en-US" sz="1900" dirty="0" smtClean="0"/>
              <a:t>, Former Commissioner for Refugees, OPM.</a:t>
            </a:r>
            <a:endParaRPr lang="en-US" sz="1900" dirty="0"/>
          </a:p>
        </p:txBody>
      </p:sp>
      <p:sp>
        <p:nvSpPr>
          <p:cNvPr id="8" name="TextBox 7"/>
          <p:cNvSpPr txBox="1"/>
          <p:nvPr/>
        </p:nvSpPr>
        <p:spPr>
          <a:xfrm>
            <a:off x="6146797" y="3533068"/>
            <a:ext cx="2655570" cy="523220"/>
          </a:xfrm>
          <a:prstGeom prst="rect">
            <a:avLst/>
          </a:prstGeom>
          <a:noFill/>
        </p:spPr>
        <p:txBody>
          <a:bodyPr wrap="none" rtlCol="0">
            <a:spAutoFit/>
          </a:bodyPr>
          <a:lstStyle/>
          <a:p>
            <a:r>
              <a:rPr lang="en-US" sz="2800" b="1" dirty="0" smtClean="0"/>
              <a:t>Political apathy?</a:t>
            </a:r>
            <a:endParaRPr lang="en-US" sz="2800" b="1" dirty="0"/>
          </a:p>
        </p:txBody>
      </p:sp>
      <p:sp>
        <p:nvSpPr>
          <p:cNvPr id="9" name="Chevron 8"/>
          <p:cNvSpPr/>
          <p:nvPr/>
        </p:nvSpPr>
        <p:spPr>
          <a:xfrm rot="8581133">
            <a:off x="7467222" y="4181978"/>
            <a:ext cx="546028" cy="2468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12546691">
            <a:off x="7460988" y="3230437"/>
            <a:ext cx="546028" cy="2468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 y="-6445"/>
            <a:ext cx="5284271" cy="553998"/>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dirty="0" smtClean="0"/>
              <a:t>‘Admission’ for Urban Refugees?</a:t>
            </a:r>
            <a:endParaRPr lang="en-US" sz="3000" dirty="0"/>
          </a:p>
        </p:txBody>
      </p:sp>
      <p:sp>
        <p:nvSpPr>
          <p:cNvPr id="12" name="TextBox 11"/>
          <p:cNvSpPr txBox="1"/>
          <p:nvPr/>
        </p:nvSpPr>
        <p:spPr>
          <a:xfrm>
            <a:off x="1442574" y="588753"/>
            <a:ext cx="627580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000" dirty="0" smtClean="0"/>
              <a:t>How about ‘urban’ refugees residing in towns besides Kampala?</a:t>
            </a:r>
            <a:endParaRPr lang="en-US" sz="3000" dirty="0"/>
          </a:p>
        </p:txBody>
      </p:sp>
      <p:sp>
        <p:nvSpPr>
          <p:cNvPr id="13" name="TextBox 12"/>
          <p:cNvSpPr txBox="1"/>
          <p:nvPr/>
        </p:nvSpPr>
        <p:spPr>
          <a:xfrm>
            <a:off x="97404" y="4164246"/>
            <a:ext cx="3615082" cy="260071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i="1" dirty="0" smtClean="0"/>
              <a:t>“Refugees </a:t>
            </a:r>
            <a:r>
              <a:rPr lang="en-US" sz="2400" i="1" dirty="0"/>
              <a:t>with some income, who are capable of taking care of themselves, are self-settled in urban </a:t>
            </a:r>
            <a:r>
              <a:rPr lang="en-US" sz="2400" i="1" dirty="0" err="1"/>
              <a:t>centres</a:t>
            </a:r>
            <a:r>
              <a:rPr lang="en-US" sz="2400" i="1" dirty="0"/>
              <a:t> where they rent </a:t>
            </a:r>
            <a:r>
              <a:rPr lang="en-US" sz="2400" i="1" dirty="0" smtClean="0"/>
              <a:t>housing” </a:t>
            </a:r>
            <a:r>
              <a:rPr lang="mr-IN" sz="2400" dirty="0" smtClean="0"/>
              <a:t>–</a:t>
            </a:r>
            <a:r>
              <a:rPr lang="en-US" sz="2400" dirty="0" smtClean="0"/>
              <a:t> </a:t>
            </a:r>
            <a:r>
              <a:rPr lang="en-US" sz="1900" dirty="0" err="1" smtClean="0"/>
              <a:t>ReHoPE</a:t>
            </a:r>
            <a:r>
              <a:rPr lang="en-US" sz="1900" dirty="0" smtClean="0"/>
              <a:t> Strategic Framework (June 2017)</a:t>
            </a:r>
            <a:endParaRPr lang="en-US" sz="1900" dirty="0"/>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955567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9144000" cy="725772"/>
          </a:xfrm>
          <a:prstGeom prst="rect">
            <a:avLst/>
          </a:prstGeo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800" b="1" dirty="0" smtClean="0">
                <a:solidFill>
                  <a:schemeClr val="tx1"/>
                </a:solidFill>
              </a:rPr>
              <a:t>Treat &amp; Rehabilitate War-related Injuries</a:t>
            </a:r>
            <a:endParaRPr lang="en-US" sz="3800" b="1" dirty="0">
              <a:solidFill>
                <a:schemeClr val="tx1"/>
              </a:solidFill>
            </a:endParaRPr>
          </a:p>
        </p:txBody>
      </p:sp>
      <p:sp>
        <p:nvSpPr>
          <p:cNvPr id="7" name="Rectangle 6"/>
          <p:cNvSpPr/>
          <p:nvPr/>
        </p:nvSpPr>
        <p:spPr>
          <a:xfrm>
            <a:off x="0" y="711737"/>
            <a:ext cx="9144000" cy="15542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500" dirty="0"/>
              <a:t>Self-reliance is an important aspect of Uganda’s refugee frameworks </a:t>
            </a:r>
            <a:endParaRPr lang="en-US" sz="3500" dirty="0" smtClean="0"/>
          </a:p>
          <a:p>
            <a:pPr algn="ctr"/>
            <a:r>
              <a:rPr lang="en-US" sz="2500" dirty="0" smtClean="0"/>
              <a:t>(The Refugees </a:t>
            </a:r>
            <a:r>
              <a:rPr lang="en-US" sz="2500" dirty="0"/>
              <a:t>Act, SRS, STA, </a:t>
            </a:r>
            <a:r>
              <a:rPr lang="en-US" sz="2500" dirty="0" err="1"/>
              <a:t>ReHoPE</a:t>
            </a:r>
            <a:r>
              <a:rPr lang="en-US" sz="2500" dirty="0"/>
              <a:t> &amp; </a:t>
            </a:r>
            <a:r>
              <a:rPr lang="en-US" sz="2500" dirty="0" smtClean="0"/>
              <a:t>CRRF)</a:t>
            </a:r>
            <a:endParaRPr lang="en-US" sz="2500" dirty="0"/>
          </a:p>
        </p:txBody>
      </p:sp>
      <p:sp>
        <p:nvSpPr>
          <p:cNvPr id="8" name="TextBox 7"/>
          <p:cNvSpPr txBox="1"/>
          <p:nvPr/>
        </p:nvSpPr>
        <p:spPr>
          <a:xfrm>
            <a:off x="2521887" y="4606021"/>
            <a:ext cx="4271766" cy="1607791"/>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7500"/>
          </a:bodyPr>
          <a:lstStyle>
            <a:lvl1pPr algn="ctr">
              <a:spcBef>
                <a:spcPct val="0"/>
              </a:spcBef>
              <a:buNone/>
              <a:defRPr sz="4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000" dirty="0" smtClean="0"/>
              <a:t>Questioning the Physical </a:t>
            </a:r>
            <a:r>
              <a:rPr lang="en-US" sz="3000" dirty="0"/>
              <a:t>and Psychological  readiness</a:t>
            </a:r>
          </a:p>
        </p:txBody>
      </p:sp>
      <p:sp>
        <p:nvSpPr>
          <p:cNvPr id="9" name="Title 1"/>
          <p:cNvSpPr txBox="1">
            <a:spLocks/>
          </p:cNvSpPr>
          <p:nvPr/>
        </p:nvSpPr>
        <p:spPr>
          <a:xfrm>
            <a:off x="2128794" y="2576760"/>
            <a:ext cx="5096399" cy="1819147"/>
          </a:xfrm>
          <a:prstGeom prst="rect">
            <a:avLst/>
          </a:prstGeom>
        </p:spPr>
        <p:style>
          <a:lnRef idx="2">
            <a:schemeClr val="accent4"/>
          </a:lnRef>
          <a:fillRef idx="1">
            <a:schemeClr val="lt1"/>
          </a:fillRef>
          <a:effectRef idx="0">
            <a:schemeClr val="accent4"/>
          </a:effectRef>
          <a:fontRef idx="minor">
            <a:schemeClr val="dk1"/>
          </a:fontRef>
        </p:style>
        <p:txBody>
          <a:bodyPr>
            <a:normAutofit fontScale="90000" lnSpcReduction="1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t>Are some Refugees &amp; Hosts </a:t>
            </a:r>
            <a:r>
              <a:rPr lang="en-US" b="1" i="1" dirty="0" smtClean="0">
                <a:solidFill>
                  <a:schemeClr val="tx2"/>
                </a:solidFill>
              </a:rPr>
              <a:t>WILLING</a:t>
            </a:r>
            <a:r>
              <a:rPr lang="en-US" b="1" dirty="0" smtClean="0"/>
              <a:t>, </a:t>
            </a:r>
            <a:r>
              <a:rPr lang="en-US" b="1" i="1" dirty="0" smtClean="0">
                <a:solidFill>
                  <a:srgbClr val="0000FF"/>
                </a:solidFill>
              </a:rPr>
              <a:t>READY</a:t>
            </a:r>
            <a:r>
              <a:rPr lang="en-US" b="1" dirty="0" smtClean="0"/>
              <a:t>, &amp; </a:t>
            </a:r>
            <a:r>
              <a:rPr lang="en-US" b="1" i="1" dirty="0" smtClean="0">
                <a:solidFill>
                  <a:srgbClr val="660066"/>
                </a:solidFill>
              </a:rPr>
              <a:t>ABLE</a:t>
            </a:r>
            <a:r>
              <a:rPr lang="en-US" b="1" dirty="0" smtClean="0"/>
              <a:t> to ‘engage’?</a:t>
            </a:r>
            <a:endParaRPr lang="en-US" b="1"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2467145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800" b="1" dirty="0">
                <a:latin typeface="+mn-lt"/>
                <a:ea typeface="+mn-ea"/>
                <a:cs typeface="+mn-cs"/>
              </a:rPr>
              <a:t>Address Registration Question</a:t>
            </a:r>
          </a:p>
        </p:txBody>
      </p:sp>
      <p:sp>
        <p:nvSpPr>
          <p:cNvPr id="3" name="Content Placeholder 2"/>
          <p:cNvSpPr>
            <a:spLocks noGrp="1"/>
          </p:cNvSpPr>
          <p:nvPr>
            <p:ph idx="1"/>
          </p:nvPr>
        </p:nvSpPr>
        <p:spPr>
          <a:xfrm>
            <a:off x="216186" y="1777566"/>
            <a:ext cx="4891213" cy="3371466"/>
          </a:xfrm>
        </p:spPr>
        <p:style>
          <a:lnRef idx="2">
            <a:schemeClr val="accent3"/>
          </a:lnRef>
          <a:fillRef idx="1">
            <a:schemeClr val="lt1"/>
          </a:fillRef>
          <a:effectRef idx="0">
            <a:schemeClr val="accent3"/>
          </a:effectRef>
          <a:fontRef idx="minor">
            <a:schemeClr val="dk1"/>
          </a:fontRef>
        </p:style>
        <p:txBody>
          <a:bodyPr>
            <a:noAutofit/>
          </a:bodyPr>
          <a:lstStyle/>
          <a:p>
            <a:pPr marL="0" indent="0" algn="ctr">
              <a:buNone/>
            </a:pPr>
            <a:r>
              <a:rPr lang="en-US" sz="3500" dirty="0" smtClean="0"/>
              <a:t>Some settlements including </a:t>
            </a:r>
            <a:r>
              <a:rPr lang="en-US" sz="3500" dirty="0" err="1" smtClean="0"/>
              <a:t>Kiryandongo</a:t>
            </a:r>
            <a:r>
              <a:rPr lang="en-US" sz="3500" dirty="0" smtClean="0"/>
              <a:t> was declared full and no-longer registering new cases save for family integration</a:t>
            </a:r>
          </a:p>
        </p:txBody>
      </p:sp>
      <p:sp>
        <p:nvSpPr>
          <p:cNvPr id="4" name="Rectangle 3"/>
          <p:cNvSpPr/>
          <p:nvPr/>
        </p:nvSpPr>
        <p:spPr>
          <a:xfrm>
            <a:off x="5652096" y="1777566"/>
            <a:ext cx="3343275" cy="33239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spcBef>
                <a:spcPct val="20000"/>
              </a:spcBef>
            </a:pPr>
            <a:r>
              <a:rPr lang="en-US" sz="3500" dirty="0">
                <a:solidFill>
                  <a:prstClr val="black"/>
                </a:solidFill>
              </a:rPr>
              <a:t>However, a number of migrants survive in and around the settlement unregistered</a:t>
            </a:r>
          </a:p>
        </p:txBody>
      </p:sp>
      <p:sp>
        <p:nvSpPr>
          <p:cNvPr id="5" name="Footer Placeholder 4"/>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15168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83447"/>
          </a:xfr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r>
              <a:rPr lang="en-US" sz="3800" b="1" dirty="0">
                <a:solidFill>
                  <a:schemeClr val="lt1"/>
                </a:solidFill>
                <a:latin typeface="+mn-lt"/>
                <a:ea typeface="+mn-ea"/>
                <a:cs typeface="+mn-cs"/>
              </a:rPr>
              <a:t>Access to Justice remains a herculean task</a:t>
            </a:r>
          </a:p>
        </p:txBody>
      </p:sp>
      <p:pic>
        <p:nvPicPr>
          <p:cNvPr id="4" name="Picture 3" descr="IMG_327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283446"/>
            <a:ext cx="9144000" cy="5574554"/>
          </a:xfrm>
          <a:prstGeom prst="rect">
            <a:avLst/>
          </a:prstGeom>
        </p:spPr>
      </p:pic>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2933094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96" y="1316493"/>
            <a:ext cx="9038103" cy="5541507"/>
          </a:xfrm>
        </p:spPr>
        <p:txBody>
          <a:bodyPr>
            <a:normAutofit/>
          </a:bodyPr>
          <a:lstStyle/>
          <a:p>
            <a:r>
              <a:rPr lang="en-US" dirty="0" smtClean="0"/>
              <a:t>Conditions for difficult for refugees to meet (2 substantive sureties to be Ugandan)</a:t>
            </a:r>
          </a:p>
          <a:p>
            <a:pPr lvl="1"/>
            <a:r>
              <a:rPr lang="en-US" dirty="0" smtClean="0"/>
              <a:t>Language challenges (Court interpreters)</a:t>
            </a:r>
          </a:p>
          <a:p>
            <a:pPr lvl="1"/>
            <a:r>
              <a:rPr lang="en-US" dirty="0" smtClean="0"/>
              <a:t>Issues of overstay in remand</a:t>
            </a:r>
          </a:p>
          <a:p>
            <a:r>
              <a:rPr lang="en-US" dirty="0" smtClean="0"/>
              <a:t>Transport and feeding for inmates coming to courts</a:t>
            </a:r>
          </a:p>
          <a:p>
            <a:pPr lvl="1"/>
            <a:r>
              <a:rPr lang="en-US" dirty="0" smtClean="0"/>
              <a:t>Lessons from </a:t>
            </a:r>
            <a:r>
              <a:rPr lang="en-US" dirty="0" err="1" smtClean="0"/>
              <a:t>Adjumani</a:t>
            </a:r>
            <a:endParaRPr lang="en-US" dirty="0" smtClean="0"/>
          </a:p>
          <a:p>
            <a:pPr lvl="1"/>
            <a:r>
              <a:rPr lang="en-US" dirty="0" smtClean="0"/>
              <a:t>Cross examination on empty stomachs</a:t>
            </a:r>
          </a:p>
          <a:p>
            <a:r>
              <a:rPr lang="en-US" dirty="0" smtClean="0"/>
              <a:t>30 days to regularize stay in Uganda is a huge challenge</a:t>
            </a:r>
            <a:endParaRPr lang="en-US" dirty="0"/>
          </a:p>
        </p:txBody>
      </p:sp>
      <p:sp>
        <p:nvSpPr>
          <p:cNvPr id="4" name="Title 1"/>
          <p:cNvSpPr>
            <a:spLocks noGrp="1"/>
          </p:cNvSpPr>
          <p:nvPr>
            <p:ph type="title"/>
          </p:nvPr>
        </p:nvSpPr>
        <p:spPr>
          <a:xfrm>
            <a:off x="0" y="-1"/>
            <a:ext cx="9144000" cy="1283447"/>
          </a:xfr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r>
              <a:rPr lang="en-US" sz="3800" b="1" dirty="0">
                <a:solidFill>
                  <a:schemeClr val="lt1"/>
                </a:solidFill>
                <a:latin typeface="+mn-lt"/>
                <a:ea typeface="+mn-ea"/>
                <a:cs typeface="+mn-cs"/>
              </a:rPr>
              <a:t>Access to Justice remains a herculean task</a:t>
            </a: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6984789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 y="0"/>
            <a:ext cx="9144000" cy="1144572"/>
          </a:xfrm>
          <a:solidFill>
            <a:srgbClr val="8064A2"/>
          </a:solidFill>
          <a:ln w="25400" cap="flat" cmpd="sng" algn="ctr">
            <a:solidFill>
              <a:srgbClr val="8064A2">
                <a:shade val="50000"/>
              </a:srgbClr>
            </a:solidFill>
            <a:prstDash val="solid"/>
          </a:ln>
          <a:effectLst/>
        </p:spPr>
        <p:txBody>
          <a:bodyPr vert="horz" lIns="91440" tIns="45720" rIns="91440" bIns="45720" rtlCol="0" anchor="ctr">
            <a:normAutofit/>
          </a:bodyPr>
          <a:lstStyle/>
          <a:p>
            <a:pPr algn="ctr" defTabSz="457200"/>
            <a:r>
              <a:rPr lang="en-US" sz="3200" dirty="0" smtClean="0">
                <a:solidFill>
                  <a:schemeClr val="lt1"/>
                </a:solidFill>
                <a:latin typeface="+mn-lt"/>
                <a:ea typeface="+mn-ea"/>
                <a:cs typeface="+mn-cs"/>
              </a:rPr>
              <a:t>Legal reforms governing sexual violence esp. against men </a:t>
            </a:r>
            <a:r>
              <a:rPr lang="en-US" sz="3200" dirty="0">
                <a:solidFill>
                  <a:schemeClr val="lt1"/>
                </a:solidFill>
                <a:latin typeface="+mn-lt"/>
                <a:ea typeface="+mn-ea"/>
                <a:cs typeface="+mn-cs"/>
              </a:rPr>
              <a:t>as victims/</a:t>
            </a:r>
            <a:r>
              <a:rPr lang="en-US" sz="3200" dirty="0" smtClean="0">
                <a:solidFill>
                  <a:schemeClr val="lt1"/>
                </a:solidFill>
                <a:latin typeface="+mn-lt"/>
                <a:ea typeface="+mn-ea"/>
                <a:cs typeface="+mn-cs"/>
              </a:rPr>
              <a:t>survivors</a:t>
            </a:r>
            <a:endParaRPr lang="en-US" sz="3200" dirty="0">
              <a:solidFill>
                <a:schemeClr val="lt1"/>
              </a:solidFill>
              <a:latin typeface="+mn-lt"/>
              <a:ea typeface="+mn-ea"/>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9" y="1238294"/>
            <a:ext cx="4864531" cy="5143500"/>
          </a:xfrm>
          <a:prstGeom prst="rect">
            <a:avLst/>
          </a:prstGeom>
          <a:ln>
            <a:solidFill>
              <a:schemeClr val="bg1">
                <a:lumMod val="5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02226"/>
            <a:ext cx="9223305" cy="2783063"/>
          </a:xfrm>
          <a:prstGeom prst="rect">
            <a:avLst/>
          </a:prstGeom>
          <a:ln>
            <a:solidFill>
              <a:schemeClr val="bg1">
                <a:lumMod val="50000"/>
              </a:schemeClr>
            </a:solidFill>
          </a:ln>
        </p:spPr>
      </p:pic>
      <p:sp>
        <p:nvSpPr>
          <p:cNvPr id="6" name="Frame 5"/>
          <p:cNvSpPr/>
          <p:nvPr/>
        </p:nvSpPr>
        <p:spPr>
          <a:xfrm>
            <a:off x="4748842" y="5245265"/>
            <a:ext cx="1384540" cy="34937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black"/>
              </a:solidFill>
              <a:latin typeface="Calibri"/>
            </a:endParaRPr>
          </a:p>
        </p:txBody>
      </p:sp>
      <p:sp>
        <p:nvSpPr>
          <p:cNvPr id="7" name="Frame 6"/>
          <p:cNvSpPr/>
          <p:nvPr/>
        </p:nvSpPr>
        <p:spPr>
          <a:xfrm>
            <a:off x="6778207" y="5245265"/>
            <a:ext cx="390345" cy="34937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black"/>
              </a:solidFill>
              <a:latin typeface="Calibri"/>
            </a:endParaRPr>
          </a:p>
        </p:txBody>
      </p:sp>
      <p:sp>
        <p:nvSpPr>
          <p:cNvPr id="8" name="Frame 7"/>
          <p:cNvSpPr/>
          <p:nvPr/>
        </p:nvSpPr>
        <p:spPr>
          <a:xfrm>
            <a:off x="8517839" y="5245265"/>
            <a:ext cx="436379" cy="34937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black"/>
              </a:solidFill>
              <a:latin typeface="Calibri"/>
            </a:endParaRPr>
          </a:p>
        </p:txBody>
      </p:sp>
      <p:sp>
        <p:nvSpPr>
          <p:cNvPr id="9" name="Frame 8"/>
          <p:cNvSpPr/>
          <p:nvPr/>
        </p:nvSpPr>
        <p:spPr>
          <a:xfrm>
            <a:off x="3152956" y="6032425"/>
            <a:ext cx="390345" cy="34937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black"/>
              </a:solidFill>
              <a:latin typeface="Calibri"/>
            </a:endParaRPr>
          </a:p>
        </p:txBody>
      </p:sp>
      <p:sp>
        <p:nvSpPr>
          <p:cNvPr id="10" name="Frame 9"/>
          <p:cNvSpPr/>
          <p:nvPr/>
        </p:nvSpPr>
        <p:spPr>
          <a:xfrm>
            <a:off x="295455" y="6032424"/>
            <a:ext cx="1536271" cy="34937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black"/>
              </a:solidFill>
              <a:latin typeface="Calibri"/>
            </a:endParaRPr>
          </a:p>
        </p:txBody>
      </p:sp>
      <p:sp>
        <p:nvSpPr>
          <p:cNvPr id="5" name="Footer Placeholder 4"/>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2958785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4678353" y="1578424"/>
            <a:ext cx="507202" cy="1237739"/>
          </a:xfrm>
          <a:prstGeom prst="rect">
            <a:avLst/>
          </a:prstGeom>
          <a:ln w="28575" cmpd="sng">
            <a:noFill/>
          </a:ln>
        </p:spPr>
      </p:pic>
      <p:pic>
        <p:nvPicPr>
          <p:cNvPr id="8" name="Picture 7"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4171152" y="1578424"/>
            <a:ext cx="507202" cy="1237739"/>
          </a:xfrm>
          <a:prstGeom prst="rect">
            <a:avLst/>
          </a:prstGeom>
          <a:ln w="28575" cmpd="sng">
            <a:noFill/>
          </a:ln>
        </p:spPr>
      </p:pic>
      <p:pic>
        <p:nvPicPr>
          <p:cNvPr id="9" name="Picture 8"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3683667" y="1578424"/>
            <a:ext cx="507202" cy="1237739"/>
          </a:xfrm>
          <a:prstGeom prst="rect">
            <a:avLst/>
          </a:prstGeom>
          <a:ln>
            <a:noFill/>
          </a:ln>
        </p:spPr>
      </p:pic>
      <p:pic>
        <p:nvPicPr>
          <p:cNvPr id="10" name="Picture 9"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3176465" y="1578424"/>
            <a:ext cx="507202" cy="1237739"/>
          </a:xfrm>
          <a:prstGeom prst="rect">
            <a:avLst/>
          </a:prstGeom>
          <a:ln w="28575" cmpd="sng">
            <a:noFill/>
          </a:ln>
        </p:spPr>
      </p:pic>
      <p:pic>
        <p:nvPicPr>
          <p:cNvPr id="11" name="Picture 10"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669263" y="1578424"/>
            <a:ext cx="507202" cy="1237739"/>
          </a:xfrm>
          <a:prstGeom prst="rect">
            <a:avLst/>
          </a:prstGeom>
          <a:ln>
            <a:noFill/>
          </a:ln>
        </p:spPr>
      </p:pic>
      <p:pic>
        <p:nvPicPr>
          <p:cNvPr id="12" name="Picture 11"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129677" y="1578424"/>
            <a:ext cx="507202" cy="1237739"/>
          </a:xfrm>
          <a:prstGeom prst="rect">
            <a:avLst/>
          </a:prstGeom>
          <a:ln w="28575" cmpd="sng">
            <a:noFill/>
          </a:ln>
        </p:spPr>
      </p:pic>
      <p:pic>
        <p:nvPicPr>
          <p:cNvPr id="13" name="Picture 12"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6747605" y="1578424"/>
            <a:ext cx="507202" cy="1237739"/>
          </a:xfrm>
          <a:prstGeom prst="rect">
            <a:avLst/>
          </a:prstGeom>
          <a:ln>
            <a:noFill/>
          </a:ln>
        </p:spPr>
      </p:pic>
      <p:pic>
        <p:nvPicPr>
          <p:cNvPr id="14" name="Picture 13"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6240403" y="1578424"/>
            <a:ext cx="507202" cy="1237739"/>
          </a:xfrm>
          <a:prstGeom prst="rect">
            <a:avLst/>
          </a:prstGeom>
          <a:ln w="28575" cmpd="sng">
            <a:noFill/>
          </a:ln>
        </p:spPr>
      </p:pic>
      <p:pic>
        <p:nvPicPr>
          <p:cNvPr id="15" name="Picture 14"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5692757" y="1578424"/>
            <a:ext cx="507202" cy="1237739"/>
          </a:xfrm>
          <a:prstGeom prst="rect">
            <a:avLst/>
          </a:prstGeom>
          <a:ln>
            <a:noFill/>
          </a:ln>
        </p:spPr>
      </p:pic>
      <p:pic>
        <p:nvPicPr>
          <p:cNvPr id="16" name="Picture 15"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5185555" y="1578424"/>
            <a:ext cx="507202" cy="1237739"/>
          </a:xfrm>
          <a:prstGeom prst="rect">
            <a:avLst/>
          </a:prstGeom>
          <a:ln w="28575" cmpd="sng">
            <a:noFill/>
          </a:ln>
        </p:spPr>
      </p:pic>
      <p:sp>
        <p:nvSpPr>
          <p:cNvPr id="27" name="TextBox 26"/>
          <p:cNvSpPr txBox="1"/>
          <p:nvPr/>
        </p:nvSpPr>
        <p:spPr>
          <a:xfrm>
            <a:off x="1398172" y="2857220"/>
            <a:ext cx="6560362" cy="369332"/>
          </a:xfrm>
          <a:prstGeom prst="rect">
            <a:avLst/>
          </a:prstGeom>
          <a:noFill/>
        </p:spPr>
        <p:txBody>
          <a:bodyPr wrap="square" rtlCol="0">
            <a:spAutoFit/>
          </a:bodyPr>
          <a:lstStyle/>
          <a:p>
            <a:pPr algn="ctr" defTabSz="685800"/>
            <a:r>
              <a:rPr lang="en-US" b="1" dirty="0">
                <a:solidFill>
                  <a:prstClr val="black"/>
                </a:solidFill>
                <a:latin typeface="Calibri"/>
              </a:rPr>
              <a:t>6 in 10 are survivors/victims</a:t>
            </a:r>
          </a:p>
        </p:txBody>
      </p:sp>
      <p:pic>
        <p:nvPicPr>
          <p:cNvPr id="39" name="Picture 38"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1986437" y="5265797"/>
            <a:ext cx="483534" cy="1237739"/>
          </a:xfrm>
          <a:prstGeom prst="rect">
            <a:avLst/>
          </a:prstGeom>
        </p:spPr>
      </p:pic>
      <p:pic>
        <p:nvPicPr>
          <p:cNvPr id="40" name="Picture 39"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2469971" y="5265797"/>
            <a:ext cx="483534" cy="1237739"/>
          </a:xfrm>
          <a:prstGeom prst="rect">
            <a:avLst/>
          </a:prstGeom>
        </p:spPr>
      </p:pic>
      <p:pic>
        <p:nvPicPr>
          <p:cNvPr id="41" name="Picture 40"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2953505" y="5265797"/>
            <a:ext cx="483534" cy="1237739"/>
          </a:xfrm>
          <a:prstGeom prst="rect">
            <a:avLst/>
          </a:prstGeom>
        </p:spPr>
      </p:pic>
      <p:pic>
        <p:nvPicPr>
          <p:cNvPr id="42" name="Picture 41"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6861669" y="5265797"/>
            <a:ext cx="483534" cy="1237739"/>
          </a:xfrm>
          <a:prstGeom prst="rect">
            <a:avLst/>
          </a:prstGeom>
        </p:spPr>
      </p:pic>
      <p:pic>
        <p:nvPicPr>
          <p:cNvPr id="43" name="Picture 42"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6378135" y="5265797"/>
            <a:ext cx="483534" cy="1237739"/>
          </a:xfrm>
          <a:prstGeom prst="rect">
            <a:avLst/>
          </a:prstGeom>
        </p:spPr>
      </p:pic>
      <p:pic>
        <p:nvPicPr>
          <p:cNvPr id="44" name="Picture 43"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5894601" y="5265797"/>
            <a:ext cx="483534" cy="1237739"/>
          </a:xfrm>
          <a:prstGeom prst="rect">
            <a:avLst/>
          </a:prstGeom>
        </p:spPr>
      </p:pic>
      <p:pic>
        <p:nvPicPr>
          <p:cNvPr id="45" name="Picture 44"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5411067" y="5261772"/>
            <a:ext cx="483534" cy="1237739"/>
          </a:xfrm>
          <a:prstGeom prst="rect">
            <a:avLst/>
          </a:prstGeom>
        </p:spPr>
      </p:pic>
      <p:pic>
        <p:nvPicPr>
          <p:cNvPr id="46" name="Picture 45"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4927533" y="5265797"/>
            <a:ext cx="483534" cy="1237739"/>
          </a:xfrm>
          <a:prstGeom prst="rect">
            <a:avLst/>
          </a:prstGeom>
        </p:spPr>
      </p:pic>
      <p:pic>
        <p:nvPicPr>
          <p:cNvPr id="47" name="Picture 46"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4431726" y="5261772"/>
            <a:ext cx="483534" cy="1237739"/>
          </a:xfrm>
          <a:prstGeom prst="rect">
            <a:avLst/>
          </a:prstGeom>
        </p:spPr>
      </p:pic>
      <p:pic>
        <p:nvPicPr>
          <p:cNvPr id="48" name="Picture 47"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3944241" y="5241325"/>
            <a:ext cx="483534" cy="1237739"/>
          </a:xfrm>
          <a:prstGeom prst="rect">
            <a:avLst/>
          </a:prstGeom>
        </p:spPr>
      </p:pic>
      <p:pic>
        <p:nvPicPr>
          <p:cNvPr id="49" name="Picture 48"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3437039" y="5241325"/>
            <a:ext cx="483534" cy="1237739"/>
          </a:xfrm>
          <a:prstGeom prst="rect">
            <a:avLst/>
          </a:prstGeom>
        </p:spPr>
      </p:pic>
      <p:sp>
        <p:nvSpPr>
          <p:cNvPr id="50" name="TextBox 49"/>
          <p:cNvSpPr txBox="1"/>
          <p:nvPr/>
        </p:nvSpPr>
        <p:spPr>
          <a:xfrm>
            <a:off x="2787150" y="6272905"/>
            <a:ext cx="3326552" cy="415498"/>
          </a:xfrm>
          <a:prstGeom prst="rect">
            <a:avLst/>
          </a:prstGeom>
          <a:noFill/>
        </p:spPr>
        <p:txBody>
          <a:bodyPr wrap="none" rtlCol="0">
            <a:spAutoFit/>
          </a:bodyPr>
          <a:lstStyle/>
          <a:p>
            <a:pPr defTabSz="685800"/>
            <a:r>
              <a:rPr lang="en-US" sz="2100" b="1" dirty="0">
                <a:solidFill>
                  <a:prstClr val="black"/>
                </a:solidFill>
                <a:latin typeface="Calibri"/>
              </a:rPr>
              <a:t>2 in 10 are survivors/victims</a:t>
            </a:r>
          </a:p>
        </p:txBody>
      </p:sp>
      <p:sp>
        <p:nvSpPr>
          <p:cNvPr id="52" name="TextBox 51"/>
          <p:cNvSpPr txBox="1"/>
          <p:nvPr/>
        </p:nvSpPr>
        <p:spPr>
          <a:xfrm>
            <a:off x="372604" y="508636"/>
            <a:ext cx="8561608" cy="5539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defTabSz="685800"/>
            <a:r>
              <a:rPr lang="en-US" sz="3000" b="1" dirty="0">
                <a:solidFill>
                  <a:prstClr val="white"/>
                </a:solidFill>
                <a:latin typeface="Calibri"/>
              </a:rPr>
              <a:t>What is the breadth of the issue? – </a:t>
            </a:r>
            <a:r>
              <a:rPr lang="en-US" sz="2000" b="1" dirty="0">
                <a:solidFill>
                  <a:srgbClr val="000090"/>
                </a:solidFill>
                <a:latin typeface="Calibri"/>
              </a:rPr>
              <a:t>RLP’s </a:t>
            </a:r>
            <a:r>
              <a:rPr lang="en-US" sz="2000" b="1" dirty="0" smtClean="0">
                <a:solidFill>
                  <a:srgbClr val="000090"/>
                </a:solidFill>
                <a:latin typeface="Calibri"/>
              </a:rPr>
              <a:t>Office (2018 figures)</a:t>
            </a:r>
            <a:endParaRPr lang="en-US" sz="2000" b="1" dirty="0">
              <a:solidFill>
                <a:srgbClr val="000090"/>
              </a:solidFill>
              <a:latin typeface="Calibri"/>
            </a:endParaRPr>
          </a:p>
        </p:txBody>
      </p:sp>
      <p:sp>
        <p:nvSpPr>
          <p:cNvPr id="2" name="Footer Placeholder 1"/>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3535114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0.70"/>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par>
                                <p:cTn id="35" presetID="55"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par>
                                <p:cTn id="40" presetID="55"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par>
                                <p:cTn id="45" presetID="55"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par>
                                <p:cTn id="50" presetID="55"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0.70"/>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par>
                                <p:cTn id="55" presetID="55"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strVal val="#ppt_w*0.70"/>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Effect transition="in" filter="fade">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emph" presetSubtype="0" fill="hold" nodeType="clickEffect">
                                  <p:stCondLst>
                                    <p:cond delay="0"/>
                                  </p:stCondLst>
                                  <p:childTnLst>
                                    <p:anim calcmode="discrete" valueType="str">
                                      <p:cBhvr>
                                        <p:cTn id="68" dur="1000" fill="hold"/>
                                        <p:tgtEl>
                                          <p:spTgt spid="12"/>
                                        </p:tgtEl>
                                        <p:attrNameLst>
                                          <p:attrName>style.visibility</p:attrName>
                                        </p:attrNameLst>
                                      </p:cBhvr>
                                      <p:tavLst>
                                        <p:tav tm="0">
                                          <p:val>
                                            <p:strVal val="hidden"/>
                                          </p:val>
                                        </p:tav>
                                        <p:tav tm="50000">
                                          <p:val>
                                            <p:strVal val="visible"/>
                                          </p:val>
                                        </p:tav>
                                      </p:tavLst>
                                    </p:anim>
                                  </p:childTnLst>
                                </p:cTn>
                              </p:par>
                              <p:par>
                                <p:cTn id="69" presetID="35" presetClass="emph" presetSubtype="0" fill="hold" nodeType="withEffect">
                                  <p:stCondLst>
                                    <p:cond delay="0"/>
                                  </p:stCondLst>
                                  <p:childTnLst>
                                    <p:anim calcmode="discrete" valueType="str">
                                      <p:cBhvr>
                                        <p:cTn id="70" dur="1000" fill="hold"/>
                                        <p:tgtEl>
                                          <p:spTgt spid="10"/>
                                        </p:tgtEl>
                                        <p:attrNameLst>
                                          <p:attrName>style.visibility</p:attrName>
                                        </p:attrNameLst>
                                      </p:cBhvr>
                                      <p:tavLst>
                                        <p:tav tm="0">
                                          <p:val>
                                            <p:strVal val="hidden"/>
                                          </p:val>
                                        </p:tav>
                                        <p:tav tm="50000">
                                          <p:val>
                                            <p:strVal val="visible"/>
                                          </p:val>
                                        </p:tav>
                                      </p:tavLst>
                                    </p:anim>
                                  </p:childTnLst>
                                </p:cTn>
                              </p:par>
                              <p:par>
                                <p:cTn id="71" presetID="35" presetClass="emph" presetSubtype="0" fill="hold" nodeType="withEffect">
                                  <p:stCondLst>
                                    <p:cond delay="0"/>
                                  </p:stCondLst>
                                  <p:childTnLst>
                                    <p:anim calcmode="discrete" valueType="str">
                                      <p:cBhvr>
                                        <p:cTn id="72" dur="1000" fill="hold"/>
                                        <p:tgtEl>
                                          <p:spTgt spid="8"/>
                                        </p:tgtEl>
                                        <p:attrNameLst>
                                          <p:attrName>style.visibility</p:attrName>
                                        </p:attrNameLst>
                                      </p:cBhvr>
                                      <p:tavLst>
                                        <p:tav tm="0">
                                          <p:val>
                                            <p:strVal val="hidden"/>
                                          </p:val>
                                        </p:tav>
                                        <p:tav tm="50000">
                                          <p:val>
                                            <p:strVal val="visible"/>
                                          </p:val>
                                        </p:tav>
                                      </p:tavLst>
                                    </p:anim>
                                  </p:childTnLst>
                                </p:cTn>
                              </p:par>
                              <p:par>
                                <p:cTn id="73" presetID="35" presetClass="emph" presetSubtype="0" fill="hold" nodeType="withEffect">
                                  <p:stCondLst>
                                    <p:cond delay="0"/>
                                  </p:stCondLst>
                                  <p:childTnLst>
                                    <p:anim calcmode="discrete" valueType="str">
                                      <p:cBhvr>
                                        <p:cTn id="74" dur="1000" fill="hold"/>
                                        <p:tgtEl>
                                          <p:spTgt spid="5"/>
                                        </p:tgtEl>
                                        <p:attrNameLst>
                                          <p:attrName>style.visibility</p:attrName>
                                        </p:attrNameLst>
                                      </p:cBhvr>
                                      <p:tavLst>
                                        <p:tav tm="0">
                                          <p:val>
                                            <p:strVal val="hidden"/>
                                          </p:val>
                                        </p:tav>
                                        <p:tav tm="50000">
                                          <p:val>
                                            <p:strVal val="visible"/>
                                          </p:val>
                                        </p:tav>
                                      </p:tavLst>
                                    </p:anim>
                                  </p:childTnLst>
                                </p:cTn>
                              </p:par>
                              <p:par>
                                <p:cTn id="75" presetID="35" presetClass="emph" presetSubtype="0" fill="hold" nodeType="withEffect">
                                  <p:stCondLst>
                                    <p:cond delay="0"/>
                                  </p:stCondLst>
                                  <p:childTnLst>
                                    <p:anim calcmode="discrete" valueType="str">
                                      <p:cBhvr>
                                        <p:cTn id="76" dur="1000" fill="hold"/>
                                        <p:tgtEl>
                                          <p:spTgt spid="15"/>
                                        </p:tgtEl>
                                        <p:attrNameLst>
                                          <p:attrName>style.visibility</p:attrName>
                                        </p:attrNameLst>
                                      </p:cBhvr>
                                      <p:tavLst>
                                        <p:tav tm="0">
                                          <p:val>
                                            <p:strVal val="hidden"/>
                                          </p:val>
                                        </p:tav>
                                        <p:tav tm="50000">
                                          <p:val>
                                            <p:strVal val="visible"/>
                                          </p:val>
                                        </p:tav>
                                      </p:tavLst>
                                    </p:anim>
                                  </p:childTnLst>
                                </p:cTn>
                              </p:par>
                              <p:par>
                                <p:cTn id="77" presetID="35" presetClass="emph" presetSubtype="0" fill="hold" nodeType="withEffect">
                                  <p:stCondLst>
                                    <p:cond delay="0"/>
                                  </p:stCondLst>
                                  <p:childTnLst>
                                    <p:anim calcmode="discrete" valueType="str">
                                      <p:cBhvr>
                                        <p:cTn id="78" dur="1000" fill="hold"/>
                                        <p:tgtEl>
                                          <p:spTgt spid="13"/>
                                        </p:tgtEl>
                                        <p:attrNameLst>
                                          <p:attrName>style.visibility</p:attrName>
                                        </p:attrNameLst>
                                      </p:cBhvr>
                                      <p:tavLst>
                                        <p:tav tm="0">
                                          <p:val>
                                            <p:strVal val="hidden"/>
                                          </p:val>
                                        </p:tav>
                                        <p:tav tm="50000">
                                          <p:val>
                                            <p:strVal val="visible"/>
                                          </p:val>
                                        </p:tav>
                                      </p:tavLst>
                                    </p:anim>
                                  </p:childTnLst>
                                </p:cTn>
                              </p:par>
                              <p:par>
                                <p:cTn id="79" presetID="42" presetClass="path" presetSubtype="0" accel="50000" decel="50000" fill="hold" nodeType="withEffect">
                                  <p:stCondLst>
                                    <p:cond delay="0"/>
                                  </p:stCondLst>
                                  <p:childTnLst>
                                    <p:animMotion origin="layout" path="M -1.83964E-7 4.05274E-6 L -0.07688 0.33287 " pathEditMode="relative" rAng="0" ptsTypes="AA">
                                      <p:cBhvr>
                                        <p:cTn id="80" dur="2000" fill="hold"/>
                                        <p:tgtEl>
                                          <p:spTgt spid="13"/>
                                        </p:tgtEl>
                                        <p:attrNameLst>
                                          <p:attrName>ppt_x</p:attrName>
                                          <p:attrName>ppt_y</p:attrName>
                                        </p:attrNameLst>
                                      </p:cBhvr>
                                      <p:rCtr x="-3853" y="16632"/>
                                    </p:animMotion>
                                  </p:childTnLst>
                                </p:cTn>
                              </p:par>
                              <p:par>
                                <p:cTn id="81" presetID="42" presetClass="path" presetSubtype="0" accel="50000" decel="50000" fill="hold" nodeType="withEffect">
                                  <p:stCondLst>
                                    <p:cond delay="0"/>
                                  </p:stCondLst>
                                  <p:childTnLst>
                                    <p:animMotion origin="layout" path="M 0 0  L 0 0.33345  E" pathEditMode="relative" ptsTypes="">
                                      <p:cBhvr>
                                        <p:cTn id="82" dur="2000" fill="hold"/>
                                        <p:tgtEl>
                                          <p:spTgt spid="15"/>
                                        </p:tgtEl>
                                        <p:attrNameLst>
                                          <p:attrName>ppt_x</p:attrName>
                                          <p:attrName>ppt_y</p:attrName>
                                        </p:attrNameLst>
                                      </p:cBhvr>
                                    </p:animMotion>
                                  </p:childTnLst>
                                </p:cTn>
                              </p:par>
                              <p:par>
                                <p:cTn id="83" presetID="42" presetClass="path" presetSubtype="0" accel="50000" decel="50000" fill="hold" nodeType="withEffect">
                                  <p:stCondLst>
                                    <p:cond delay="0"/>
                                  </p:stCondLst>
                                  <p:childTnLst>
                                    <p:animMotion origin="layout" path="M 0 0  L 0 0.33345  E" pathEditMode="relative" ptsTypes="">
                                      <p:cBhvr>
                                        <p:cTn id="84" dur="2000" fill="hold"/>
                                        <p:tgtEl>
                                          <p:spTgt spid="5"/>
                                        </p:tgtEl>
                                        <p:attrNameLst>
                                          <p:attrName>ppt_x</p:attrName>
                                          <p:attrName>ppt_y</p:attrName>
                                        </p:attrNameLst>
                                      </p:cBhvr>
                                    </p:animMotion>
                                  </p:childTnLst>
                                </p:cTn>
                              </p:par>
                              <p:par>
                                <p:cTn id="85" presetID="42" presetClass="path" presetSubtype="0" accel="50000" decel="50000" fill="hold" nodeType="withEffect">
                                  <p:stCondLst>
                                    <p:cond delay="0"/>
                                  </p:stCondLst>
                                  <p:childTnLst>
                                    <p:animMotion origin="layout" path="M 0 0  L 0 0.33345  E" pathEditMode="relative" ptsTypes="">
                                      <p:cBhvr>
                                        <p:cTn id="86" dur="2000" fill="hold"/>
                                        <p:tgtEl>
                                          <p:spTgt spid="8"/>
                                        </p:tgtEl>
                                        <p:attrNameLst>
                                          <p:attrName>ppt_x</p:attrName>
                                          <p:attrName>ppt_y</p:attrName>
                                        </p:attrNameLst>
                                      </p:cBhvr>
                                    </p:animMotion>
                                  </p:childTnLst>
                                </p:cTn>
                              </p:par>
                              <p:par>
                                <p:cTn id="87" presetID="42" presetClass="path" presetSubtype="0" accel="50000" decel="50000" fill="hold" nodeType="withEffect">
                                  <p:stCondLst>
                                    <p:cond delay="0"/>
                                  </p:stCondLst>
                                  <p:childTnLst>
                                    <p:animMotion origin="layout" path="M 0 0  L 0 0.33345  E" pathEditMode="relative" ptsTypes="">
                                      <p:cBhvr>
                                        <p:cTn id="88" dur="2000" fill="hold"/>
                                        <p:tgtEl>
                                          <p:spTgt spid="10"/>
                                        </p:tgtEl>
                                        <p:attrNameLst>
                                          <p:attrName>ppt_x</p:attrName>
                                          <p:attrName>ppt_y</p:attrName>
                                        </p:attrNameLst>
                                      </p:cBhvr>
                                    </p:animMotion>
                                  </p:childTnLst>
                                </p:cTn>
                              </p:par>
                              <p:par>
                                <p:cTn id="89" presetID="42" presetClass="path" presetSubtype="0" accel="50000" decel="50000" fill="hold" nodeType="withEffect">
                                  <p:stCondLst>
                                    <p:cond delay="0"/>
                                  </p:stCondLst>
                                  <p:childTnLst>
                                    <p:animMotion origin="layout" path="M 1.38841E-8 4.05274E-6 L 0.06647 0.33287 " pathEditMode="relative" rAng="0" ptsTypes="AA">
                                      <p:cBhvr>
                                        <p:cTn id="90" dur="2000" fill="hold"/>
                                        <p:tgtEl>
                                          <p:spTgt spid="12"/>
                                        </p:tgtEl>
                                        <p:attrNameLst>
                                          <p:attrName>ppt_x</p:attrName>
                                          <p:attrName>ppt_y</p:attrName>
                                        </p:attrNameLst>
                                      </p:cBhvr>
                                      <p:rCtr x="3315" y="16632"/>
                                    </p:animMotion>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1000" fill="hold"/>
                                        <p:tgtEl>
                                          <p:spTgt spid="39"/>
                                        </p:tgtEl>
                                        <p:attrNameLst>
                                          <p:attrName>ppt_w</p:attrName>
                                        </p:attrNameLst>
                                      </p:cBhvr>
                                      <p:tavLst>
                                        <p:tav tm="0">
                                          <p:val>
                                            <p:strVal val="#ppt_w*0.70"/>
                                          </p:val>
                                        </p:tav>
                                        <p:tav tm="100000">
                                          <p:val>
                                            <p:strVal val="#ppt_w"/>
                                          </p:val>
                                        </p:tav>
                                      </p:tavLst>
                                    </p:anim>
                                    <p:anim calcmode="lin" valueType="num">
                                      <p:cBhvr>
                                        <p:cTn id="96" dur="1000" fill="hold"/>
                                        <p:tgtEl>
                                          <p:spTgt spid="39"/>
                                        </p:tgtEl>
                                        <p:attrNameLst>
                                          <p:attrName>ppt_h</p:attrName>
                                        </p:attrNameLst>
                                      </p:cBhvr>
                                      <p:tavLst>
                                        <p:tav tm="0">
                                          <p:val>
                                            <p:strVal val="#ppt_h"/>
                                          </p:val>
                                        </p:tav>
                                        <p:tav tm="100000">
                                          <p:val>
                                            <p:strVal val="#ppt_h"/>
                                          </p:val>
                                        </p:tav>
                                      </p:tavLst>
                                    </p:anim>
                                    <p:animEffect transition="in" filter="fade">
                                      <p:cBhvr>
                                        <p:cTn id="97" dur="1000"/>
                                        <p:tgtEl>
                                          <p:spTgt spid="39"/>
                                        </p:tgtEl>
                                      </p:cBhvr>
                                    </p:animEffect>
                                  </p:childTnLst>
                                </p:cTn>
                              </p:par>
                              <p:par>
                                <p:cTn id="98" presetID="55"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1000" fill="hold"/>
                                        <p:tgtEl>
                                          <p:spTgt spid="40"/>
                                        </p:tgtEl>
                                        <p:attrNameLst>
                                          <p:attrName>ppt_w</p:attrName>
                                        </p:attrNameLst>
                                      </p:cBhvr>
                                      <p:tavLst>
                                        <p:tav tm="0">
                                          <p:val>
                                            <p:strVal val="#ppt_w*0.70"/>
                                          </p:val>
                                        </p:tav>
                                        <p:tav tm="100000">
                                          <p:val>
                                            <p:strVal val="#ppt_w"/>
                                          </p:val>
                                        </p:tav>
                                      </p:tavLst>
                                    </p:anim>
                                    <p:anim calcmode="lin" valueType="num">
                                      <p:cBhvr>
                                        <p:cTn id="101" dur="1000" fill="hold"/>
                                        <p:tgtEl>
                                          <p:spTgt spid="40"/>
                                        </p:tgtEl>
                                        <p:attrNameLst>
                                          <p:attrName>ppt_h</p:attrName>
                                        </p:attrNameLst>
                                      </p:cBhvr>
                                      <p:tavLst>
                                        <p:tav tm="0">
                                          <p:val>
                                            <p:strVal val="#ppt_h"/>
                                          </p:val>
                                        </p:tav>
                                        <p:tav tm="100000">
                                          <p:val>
                                            <p:strVal val="#ppt_h"/>
                                          </p:val>
                                        </p:tav>
                                      </p:tavLst>
                                    </p:anim>
                                    <p:animEffect transition="in" filter="fade">
                                      <p:cBhvr>
                                        <p:cTn id="102" dur="1000"/>
                                        <p:tgtEl>
                                          <p:spTgt spid="40"/>
                                        </p:tgtEl>
                                      </p:cBhvr>
                                    </p:animEffect>
                                  </p:childTnLst>
                                </p:cTn>
                              </p:par>
                              <p:par>
                                <p:cTn id="103" presetID="55"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1000" fill="hold"/>
                                        <p:tgtEl>
                                          <p:spTgt spid="41"/>
                                        </p:tgtEl>
                                        <p:attrNameLst>
                                          <p:attrName>ppt_w</p:attrName>
                                        </p:attrNameLst>
                                      </p:cBhvr>
                                      <p:tavLst>
                                        <p:tav tm="0">
                                          <p:val>
                                            <p:strVal val="#ppt_w*0.70"/>
                                          </p:val>
                                        </p:tav>
                                        <p:tav tm="100000">
                                          <p:val>
                                            <p:strVal val="#ppt_w"/>
                                          </p:val>
                                        </p:tav>
                                      </p:tavLst>
                                    </p:anim>
                                    <p:anim calcmode="lin" valueType="num">
                                      <p:cBhvr>
                                        <p:cTn id="106" dur="1000" fill="hold"/>
                                        <p:tgtEl>
                                          <p:spTgt spid="41"/>
                                        </p:tgtEl>
                                        <p:attrNameLst>
                                          <p:attrName>ppt_h</p:attrName>
                                        </p:attrNameLst>
                                      </p:cBhvr>
                                      <p:tavLst>
                                        <p:tav tm="0">
                                          <p:val>
                                            <p:strVal val="#ppt_h"/>
                                          </p:val>
                                        </p:tav>
                                        <p:tav tm="100000">
                                          <p:val>
                                            <p:strVal val="#ppt_h"/>
                                          </p:val>
                                        </p:tav>
                                      </p:tavLst>
                                    </p:anim>
                                    <p:animEffect transition="in" filter="fade">
                                      <p:cBhvr>
                                        <p:cTn id="107" dur="1000"/>
                                        <p:tgtEl>
                                          <p:spTgt spid="41"/>
                                        </p:tgtEl>
                                      </p:cBhvr>
                                    </p:animEffect>
                                  </p:childTnLst>
                                </p:cTn>
                              </p:par>
                              <p:par>
                                <p:cTn id="108" presetID="55" presetClass="entr" presetSubtype="0"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1000" fill="hold"/>
                                        <p:tgtEl>
                                          <p:spTgt spid="42"/>
                                        </p:tgtEl>
                                        <p:attrNameLst>
                                          <p:attrName>ppt_w</p:attrName>
                                        </p:attrNameLst>
                                      </p:cBhvr>
                                      <p:tavLst>
                                        <p:tav tm="0">
                                          <p:val>
                                            <p:strVal val="#ppt_w*0.70"/>
                                          </p:val>
                                        </p:tav>
                                        <p:tav tm="100000">
                                          <p:val>
                                            <p:strVal val="#ppt_w"/>
                                          </p:val>
                                        </p:tav>
                                      </p:tavLst>
                                    </p:anim>
                                    <p:anim calcmode="lin" valueType="num">
                                      <p:cBhvr>
                                        <p:cTn id="111" dur="1000" fill="hold"/>
                                        <p:tgtEl>
                                          <p:spTgt spid="42"/>
                                        </p:tgtEl>
                                        <p:attrNameLst>
                                          <p:attrName>ppt_h</p:attrName>
                                        </p:attrNameLst>
                                      </p:cBhvr>
                                      <p:tavLst>
                                        <p:tav tm="0">
                                          <p:val>
                                            <p:strVal val="#ppt_h"/>
                                          </p:val>
                                        </p:tav>
                                        <p:tav tm="100000">
                                          <p:val>
                                            <p:strVal val="#ppt_h"/>
                                          </p:val>
                                        </p:tav>
                                      </p:tavLst>
                                    </p:anim>
                                    <p:animEffect transition="in" filter="fade">
                                      <p:cBhvr>
                                        <p:cTn id="112" dur="1000"/>
                                        <p:tgtEl>
                                          <p:spTgt spid="42"/>
                                        </p:tgtEl>
                                      </p:cBhvr>
                                    </p:animEffect>
                                  </p:childTnLst>
                                </p:cTn>
                              </p:par>
                              <p:par>
                                <p:cTn id="113" presetID="55" presetClass="entr" presetSubtype="0"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p:cTn id="115" dur="1000" fill="hold"/>
                                        <p:tgtEl>
                                          <p:spTgt spid="43"/>
                                        </p:tgtEl>
                                        <p:attrNameLst>
                                          <p:attrName>ppt_w</p:attrName>
                                        </p:attrNameLst>
                                      </p:cBhvr>
                                      <p:tavLst>
                                        <p:tav tm="0">
                                          <p:val>
                                            <p:strVal val="#ppt_w*0.70"/>
                                          </p:val>
                                        </p:tav>
                                        <p:tav tm="100000">
                                          <p:val>
                                            <p:strVal val="#ppt_w"/>
                                          </p:val>
                                        </p:tav>
                                      </p:tavLst>
                                    </p:anim>
                                    <p:anim calcmode="lin" valueType="num">
                                      <p:cBhvr>
                                        <p:cTn id="116" dur="1000" fill="hold"/>
                                        <p:tgtEl>
                                          <p:spTgt spid="43"/>
                                        </p:tgtEl>
                                        <p:attrNameLst>
                                          <p:attrName>ppt_h</p:attrName>
                                        </p:attrNameLst>
                                      </p:cBhvr>
                                      <p:tavLst>
                                        <p:tav tm="0">
                                          <p:val>
                                            <p:strVal val="#ppt_h"/>
                                          </p:val>
                                        </p:tav>
                                        <p:tav tm="100000">
                                          <p:val>
                                            <p:strVal val="#ppt_h"/>
                                          </p:val>
                                        </p:tav>
                                      </p:tavLst>
                                    </p:anim>
                                    <p:animEffect transition="in" filter="fade">
                                      <p:cBhvr>
                                        <p:cTn id="117" dur="1000"/>
                                        <p:tgtEl>
                                          <p:spTgt spid="43"/>
                                        </p:tgtEl>
                                      </p:cBhvr>
                                    </p:animEffect>
                                  </p:childTnLst>
                                </p:cTn>
                              </p:par>
                              <p:par>
                                <p:cTn id="118" presetID="55" presetClass="entr" presetSubtype="0" fill="hold" nodeType="with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1000" fill="hold"/>
                                        <p:tgtEl>
                                          <p:spTgt spid="44"/>
                                        </p:tgtEl>
                                        <p:attrNameLst>
                                          <p:attrName>ppt_w</p:attrName>
                                        </p:attrNameLst>
                                      </p:cBhvr>
                                      <p:tavLst>
                                        <p:tav tm="0">
                                          <p:val>
                                            <p:strVal val="#ppt_w*0.70"/>
                                          </p:val>
                                        </p:tav>
                                        <p:tav tm="100000">
                                          <p:val>
                                            <p:strVal val="#ppt_w"/>
                                          </p:val>
                                        </p:tav>
                                      </p:tavLst>
                                    </p:anim>
                                    <p:anim calcmode="lin" valueType="num">
                                      <p:cBhvr>
                                        <p:cTn id="121" dur="1000" fill="hold"/>
                                        <p:tgtEl>
                                          <p:spTgt spid="44"/>
                                        </p:tgtEl>
                                        <p:attrNameLst>
                                          <p:attrName>ppt_h</p:attrName>
                                        </p:attrNameLst>
                                      </p:cBhvr>
                                      <p:tavLst>
                                        <p:tav tm="0">
                                          <p:val>
                                            <p:strVal val="#ppt_h"/>
                                          </p:val>
                                        </p:tav>
                                        <p:tav tm="100000">
                                          <p:val>
                                            <p:strVal val="#ppt_h"/>
                                          </p:val>
                                        </p:tav>
                                      </p:tavLst>
                                    </p:anim>
                                    <p:animEffect transition="in" filter="fade">
                                      <p:cBhvr>
                                        <p:cTn id="122" dur="1000"/>
                                        <p:tgtEl>
                                          <p:spTgt spid="44"/>
                                        </p:tgtEl>
                                      </p:cBhvr>
                                    </p:animEffect>
                                  </p:childTnLst>
                                </p:cTn>
                              </p:par>
                              <p:par>
                                <p:cTn id="123" presetID="55" presetClass="entr" presetSubtype="0" fill="hold" nodeType="with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p:cTn id="125" dur="1000" fill="hold"/>
                                        <p:tgtEl>
                                          <p:spTgt spid="45"/>
                                        </p:tgtEl>
                                        <p:attrNameLst>
                                          <p:attrName>ppt_w</p:attrName>
                                        </p:attrNameLst>
                                      </p:cBhvr>
                                      <p:tavLst>
                                        <p:tav tm="0">
                                          <p:val>
                                            <p:strVal val="#ppt_w*0.70"/>
                                          </p:val>
                                        </p:tav>
                                        <p:tav tm="100000">
                                          <p:val>
                                            <p:strVal val="#ppt_w"/>
                                          </p:val>
                                        </p:tav>
                                      </p:tavLst>
                                    </p:anim>
                                    <p:anim calcmode="lin" valueType="num">
                                      <p:cBhvr>
                                        <p:cTn id="126" dur="1000" fill="hold"/>
                                        <p:tgtEl>
                                          <p:spTgt spid="45"/>
                                        </p:tgtEl>
                                        <p:attrNameLst>
                                          <p:attrName>ppt_h</p:attrName>
                                        </p:attrNameLst>
                                      </p:cBhvr>
                                      <p:tavLst>
                                        <p:tav tm="0">
                                          <p:val>
                                            <p:strVal val="#ppt_h"/>
                                          </p:val>
                                        </p:tav>
                                        <p:tav tm="100000">
                                          <p:val>
                                            <p:strVal val="#ppt_h"/>
                                          </p:val>
                                        </p:tav>
                                      </p:tavLst>
                                    </p:anim>
                                    <p:animEffect transition="in" filter="fade">
                                      <p:cBhvr>
                                        <p:cTn id="127" dur="1000"/>
                                        <p:tgtEl>
                                          <p:spTgt spid="45"/>
                                        </p:tgtEl>
                                      </p:cBhvr>
                                    </p:animEffect>
                                  </p:childTnLst>
                                </p:cTn>
                              </p:par>
                              <p:par>
                                <p:cTn id="128" presetID="55" presetClass="entr" presetSubtype="0" fill="hold" nodeType="with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1000" fill="hold"/>
                                        <p:tgtEl>
                                          <p:spTgt spid="46"/>
                                        </p:tgtEl>
                                        <p:attrNameLst>
                                          <p:attrName>ppt_w</p:attrName>
                                        </p:attrNameLst>
                                      </p:cBhvr>
                                      <p:tavLst>
                                        <p:tav tm="0">
                                          <p:val>
                                            <p:strVal val="#ppt_w*0.70"/>
                                          </p:val>
                                        </p:tav>
                                        <p:tav tm="100000">
                                          <p:val>
                                            <p:strVal val="#ppt_w"/>
                                          </p:val>
                                        </p:tav>
                                      </p:tavLst>
                                    </p:anim>
                                    <p:anim calcmode="lin" valueType="num">
                                      <p:cBhvr>
                                        <p:cTn id="131" dur="1000" fill="hold"/>
                                        <p:tgtEl>
                                          <p:spTgt spid="46"/>
                                        </p:tgtEl>
                                        <p:attrNameLst>
                                          <p:attrName>ppt_h</p:attrName>
                                        </p:attrNameLst>
                                      </p:cBhvr>
                                      <p:tavLst>
                                        <p:tav tm="0">
                                          <p:val>
                                            <p:strVal val="#ppt_h"/>
                                          </p:val>
                                        </p:tav>
                                        <p:tav tm="100000">
                                          <p:val>
                                            <p:strVal val="#ppt_h"/>
                                          </p:val>
                                        </p:tav>
                                      </p:tavLst>
                                    </p:anim>
                                    <p:animEffect transition="in" filter="fade">
                                      <p:cBhvr>
                                        <p:cTn id="132" dur="1000"/>
                                        <p:tgtEl>
                                          <p:spTgt spid="46"/>
                                        </p:tgtEl>
                                      </p:cBhvr>
                                    </p:animEffect>
                                  </p:childTnLst>
                                </p:cTn>
                              </p:par>
                              <p:par>
                                <p:cTn id="133" presetID="55" presetClass="entr" presetSubtype="0" fill="hold"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p:cTn id="135" dur="1000" fill="hold"/>
                                        <p:tgtEl>
                                          <p:spTgt spid="47"/>
                                        </p:tgtEl>
                                        <p:attrNameLst>
                                          <p:attrName>ppt_w</p:attrName>
                                        </p:attrNameLst>
                                      </p:cBhvr>
                                      <p:tavLst>
                                        <p:tav tm="0">
                                          <p:val>
                                            <p:strVal val="#ppt_w*0.70"/>
                                          </p:val>
                                        </p:tav>
                                        <p:tav tm="100000">
                                          <p:val>
                                            <p:strVal val="#ppt_w"/>
                                          </p:val>
                                        </p:tav>
                                      </p:tavLst>
                                    </p:anim>
                                    <p:anim calcmode="lin" valueType="num">
                                      <p:cBhvr>
                                        <p:cTn id="136" dur="1000" fill="hold"/>
                                        <p:tgtEl>
                                          <p:spTgt spid="47"/>
                                        </p:tgtEl>
                                        <p:attrNameLst>
                                          <p:attrName>ppt_h</p:attrName>
                                        </p:attrNameLst>
                                      </p:cBhvr>
                                      <p:tavLst>
                                        <p:tav tm="0">
                                          <p:val>
                                            <p:strVal val="#ppt_h"/>
                                          </p:val>
                                        </p:tav>
                                        <p:tav tm="100000">
                                          <p:val>
                                            <p:strVal val="#ppt_h"/>
                                          </p:val>
                                        </p:tav>
                                      </p:tavLst>
                                    </p:anim>
                                    <p:animEffect transition="in" filter="fade">
                                      <p:cBhvr>
                                        <p:cTn id="137" dur="1000"/>
                                        <p:tgtEl>
                                          <p:spTgt spid="47"/>
                                        </p:tgtEl>
                                      </p:cBhvr>
                                    </p:animEffect>
                                  </p:childTnLst>
                                </p:cTn>
                              </p:par>
                              <p:par>
                                <p:cTn id="138" presetID="55" presetClass="entr" presetSubtype="0"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1000" fill="hold"/>
                                        <p:tgtEl>
                                          <p:spTgt spid="48"/>
                                        </p:tgtEl>
                                        <p:attrNameLst>
                                          <p:attrName>ppt_w</p:attrName>
                                        </p:attrNameLst>
                                      </p:cBhvr>
                                      <p:tavLst>
                                        <p:tav tm="0">
                                          <p:val>
                                            <p:strVal val="#ppt_w*0.70"/>
                                          </p:val>
                                        </p:tav>
                                        <p:tav tm="100000">
                                          <p:val>
                                            <p:strVal val="#ppt_w"/>
                                          </p:val>
                                        </p:tav>
                                      </p:tavLst>
                                    </p:anim>
                                    <p:anim calcmode="lin" valueType="num">
                                      <p:cBhvr>
                                        <p:cTn id="141" dur="1000" fill="hold"/>
                                        <p:tgtEl>
                                          <p:spTgt spid="48"/>
                                        </p:tgtEl>
                                        <p:attrNameLst>
                                          <p:attrName>ppt_h</p:attrName>
                                        </p:attrNameLst>
                                      </p:cBhvr>
                                      <p:tavLst>
                                        <p:tav tm="0">
                                          <p:val>
                                            <p:strVal val="#ppt_h"/>
                                          </p:val>
                                        </p:tav>
                                        <p:tav tm="100000">
                                          <p:val>
                                            <p:strVal val="#ppt_h"/>
                                          </p:val>
                                        </p:tav>
                                      </p:tavLst>
                                    </p:anim>
                                    <p:animEffect transition="in" filter="fade">
                                      <p:cBhvr>
                                        <p:cTn id="142" dur="1000"/>
                                        <p:tgtEl>
                                          <p:spTgt spid="48"/>
                                        </p:tgtEl>
                                      </p:cBhvr>
                                    </p:animEffect>
                                  </p:childTnLst>
                                </p:cTn>
                              </p:par>
                              <p:par>
                                <p:cTn id="143" presetID="55" presetClass="entr" presetSubtype="0" fill="hold" nodeType="withEffect">
                                  <p:stCondLst>
                                    <p:cond delay="0"/>
                                  </p:stCondLst>
                                  <p:childTnLst>
                                    <p:set>
                                      <p:cBhvr>
                                        <p:cTn id="144" dur="1" fill="hold">
                                          <p:stCondLst>
                                            <p:cond delay="0"/>
                                          </p:stCondLst>
                                        </p:cTn>
                                        <p:tgtEl>
                                          <p:spTgt spid="49"/>
                                        </p:tgtEl>
                                        <p:attrNameLst>
                                          <p:attrName>style.visibility</p:attrName>
                                        </p:attrNameLst>
                                      </p:cBhvr>
                                      <p:to>
                                        <p:strVal val="visible"/>
                                      </p:to>
                                    </p:set>
                                    <p:anim calcmode="lin" valueType="num">
                                      <p:cBhvr>
                                        <p:cTn id="145" dur="1000" fill="hold"/>
                                        <p:tgtEl>
                                          <p:spTgt spid="49"/>
                                        </p:tgtEl>
                                        <p:attrNameLst>
                                          <p:attrName>ppt_w</p:attrName>
                                        </p:attrNameLst>
                                      </p:cBhvr>
                                      <p:tavLst>
                                        <p:tav tm="0">
                                          <p:val>
                                            <p:strVal val="#ppt_w*0.70"/>
                                          </p:val>
                                        </p:tav>
                                        <p:tav tm="100000">
                                          <p:val>
                                            <p:strVal val="#ppt_w"/>
                                          </p:val>
                                        </p:tav>
                                      </p:tavLst>
                                    </p:anim>
                                    <p:anim calcmode="lin" valueType="num">
                                      <p:cBhvr>
                                        <p:cTn id="146" dur="1000" fill="hold"/>
                                        <p:tgtEl>
                                          <p:spTgt spid="49"/>
                                        </p:tgtEl>
                                        <p:attrNameLst>
                                          <p:attrName>ppt_h</p:attrName>
                                        </p:attrNameLst>
                                      </p:cBhvr>
                                      <p:tavLst>
                                        <p:tav tm="0">
                                          <p:val>
                                            <p:strVal val="#ppt_h"/>
                                          </p:val>
                                        </p:tav>
                                        <p:tav tm="100000">
                                          <p:val>
                                            <p:strVal val="#ppt_h"/>
                                          </p:val>
                                        </p:tav>
                                      </p:tavLst>
                                    </p:anim>
                                    <p:animEffect transition="in" filter="fade">
                                      <p:cBhvr>
                                        <p:cTn id="147" dur="1000"/>
                                        <p:tgtEl>
                                          <p:spTgt spid="49"/>
                                        </p:tgtEl>
                                      </p:cBhvr>
                                    </p:animEffect>
                                  </p:childTnLst>
                                </p:cTn>
                              </p:par>
                            </p:childTnLst>
                          </p:cTn>
                        </p:par>
                      </p:childTnLst>
                    </p:cTn>
                  </p:par>
                  <p:par>
                    <p:cTn id="148" fill="hold">
                      <p:stCondLst>
                        <p:cond delay="indefinite"/>
                      </p:stCondLst>
                      <p:childTnLst>
                        <p:par>
                          <p:cTn id="149" fill="hold">
                            <p:stCondLst>
                              <p:cond delay="0"/>
                            </p:stCondLst>
                            <p:childTnLst>
                              <p:par>
                                <p:cTn id="150" presetID="35" presetClass="emph" presetSubtype="0" fill="hold" nodeType="clickEffect">
                                  <p:stCondLst>
                                    <p:cond delay="0"/>
                                  </p:stCondLst>
                                  <p:childTnLst>
                                    <p:anim calcmode="discrete" valueType="str">
                                      <p:cBhvr>
                                        <p:cTn id="151" dur="1000" fill="hold"/>
                                        <p:tgtEl>
                                          <p:spTgt spid="39"/>
                                        </p:tgtEl>
                                        <p:attrNameLst>
                                          <p:attrName>style.visibility</p:attrName>
                                        </p:attrNameLst>
                                      </p:cBhvr>
                                      <p:tavLst>
                                        <p:tav tm="0">
                                          <p:val>
                                            <p:strVal val="hidden"/>
                                          </p:val>
                                        </p:tav>
                                        <p:tav tm="50000">
                                          <p:val>
                                            <p:strVal val="visible"/>
                                          </p:val>
                                        </p:tav>
                                      </p:tavLst>
                                    </p:anim>
                                  </p:childTnLst>
                                </p:cTn>
                              </p:par>
                              <p:par>
                                <p:cTn id="152" presetID="35" presetClass="emph" presetSubtype="0" fill="hold" nodeType="withEffect">
                                  <p:stCondLst>
                                    <p:cond delay="0"/>
                                  </p:stCondLst>
                                  <p:childTnLst>
                                    <p:anim calcmode="discrete" valueType="str">
                                      <p:cBhvr>
                                        <p:cTn id="153" dur="1000" fill="hold"/>
                                        <p:tgtEl>
                                          <p:spTgt spid="48"/>
                                        </p:tgtEl>
                                        <p:attrNameLst>
                                          <p:attrName>style.visibility</p:attrName>
                                        </p:attrNameLst>
                                      </p:cBhvr>
                                      <p:tavLst>
                                        <p:tav tm="0">
                                          <p:val>
                                            <p:strVal val="hidden"/>
                                          </p:val>
                                        </p:tav>
                                        <p:tav tm="50000">
                                          <p:val>
                                            <p:strVal val="visible"/>
                                          </p:val>
                                        </p:tav>
                                      </p:tavLst>
                                    </p:anim>
                                  </p:childTnLst>
                                </p:cTn>
                              </p:par>
                              <p:par>
                                <p:cTn id="154" presetID="35" presetClass="emph" presetSubtype="0" fill="hold" nodeType="withEffect">
                                  <p:stCondLst>
                                    <p:cond delay="0"/>
                                  </p:stCondLst>
                                  <p:childTnLst>
                                    <p:anim calcmode="discrete" valueType="str">
                                      <p:cBhvr>
                                        <p:cTn id="155" dur="1000" fill="hold"/>
                                        <p:tgtEl>
                                          <p:spTgt spid="44"/>
                                        </p:tgtEl>
                                        <p:attrNameLst>
                                          <p:attrName>style.visibility</p:attrName>
                                        </p:attrNameLst>
                                      </p:cBhvr>
                                      <p:tavLst>
                                        <p:tav tm="0">
                                          <p:val>
                                            <p:strVal val="hidden"/>
                                          </p:val>
                                        </p:tav>
                                        <p:tav tm="50000">
                                          <p:val>
                                            <p:strVal val="visible"/>
                                          </p:val>
                                        </p:tav>
                                      </p:tavLst>
                                    </p:anim>
                                  </p:childTnLst>
                                </p:cTn>
                              </p:par>
                              <p:par>
                                <p:cTn id="156" presetID="42" presetClass="path" presetSubtype="0" accel="50000" decel="50000" fill="hold" nodeType="withEffect">
                                  <p:stCondLst>
                                    <p:cond delay="0"/>
                                  </p:stCondLst>
                                  <p:childTnLst>
                                    <p:animMotion origin="layout" path="M 3.05556E-6 1.85185E-6 L 0.0309 -0.19977 " pathEditMode="relative" rAng="0" ptsTypes="AA">
                                      <p:cBhvr>
                                        <p:cTn id="157" dur="2000" fill="hold"/>
                                        <p:tgtEl>
                                          <p:spTgt spid="49"/>
                                        </p:tgtEl>
                                        <p:attrNameLst>
                                          <p:attrName>ppt_x</p:attrName>
                                          <p:attrName>ppt_y</p:attrName>
                                        </p:attrNameLst>
                                      </p:cBhvr>
                                      <p:rCtr x="1545" y="-10000"/>
                                    </p:animMotion>
                                  </p:childTnLst>
                                </p:cTn>
                              </p:par>
                              <p:par>
                                <p:cTn id="158" presetID="42" presetClass="path" presetSubtype="0" accel="50000" decel="50000" fill="hold" nodeType="withEffect">
                                  <p:stCondLst>
                                    <p:cond delay="0"/>
                                  </p:stCondLst>
                                  <p:childTnLst>
                                    <p:animMotion origin="layout" path="M 8.33333E-7 2.59259E-6 L -0.02517 -0.20278 " pathEditMode="relative" rAng="0" ptsTypes="AA">
                                      <p:cBhvr>
                                        <p:cTn id="159" dur="2000" fill="hold"/>
                                        <p:tgtEl>
                                          <p:spTgt spid="45"/>
                                        </p:tgtEl>
                                        <p:attrNameLst>
                                          <p:attrName>ppt_x</p:attrName>
                                          <p:attrName>ppt_y</p:attrName>
                                        </p:attrNameLst>
                                      </p:cBhvr>
                                      <p:rCtr x="-1267" y="-10139"/>
                                    </p:animMotion>
                                  </p:childTnLst>
                                </p:cTn>
                              </p:par>
                              <p:par>
                                <p:cTn id="160" presetID="10" presetClass="entr" presetSubtype="0" fill="hold" grpId="0" nodeType="with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0" grpId="0"/>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208053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4500" dirty="0" smtClean="0"/>
              <a:t>What about children? (if over 50 percent of survivors say their children witnessed them being rape</a:t>
            </a:r>
            <a:endParaRPr lang="en-US" sz="4500" dirty="0"/>
          </a:p>
        </p:txBody>
      </p:sp>
      <p:pic>
        <p:nvPicPr>
          <p:cNvPr id="5" name="Picture 4"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045337" y="3180464"/>
            <a:ext cx="1410599" cy="3442323"/>
          </a:xfrm>
          <a:prstGeom prst="rect">
            <a:avLst/>
          </a:prstGeom>
          <a:ln w="28575" cmpd="sng">
            <a:noFill/>
          </a:ln>
        </p:spPr>
      </p:pic>
      <p:pic>
        <p:nvPicPr>
          <p:cNvPr id="6" name="Picture 5"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6490373" y="3202722"/>
            <a:ext cx="1344775" cy="3442323"/>
          </a:xfrm>
          <a:prstGeom prst="rect">
            <a:avLst/>
          </a:prstGeom>
        </p:spPr>
      </p:pic>
      <p:sp>
        <p:nvSpPr>
          <p:cNvPr id="7" name="TextBox 6"/>
          <p:cNvSpPr txBox="1"/>
          <p:nvPr/>
        </p:nvSpPr>
        <p:spPr>
          <a:xfrm>
            <a:off x="1255949" y="2456362"/>
            <a:ext cx="989373" cy="646331"/>
          </a:xfrm>
          <a:prstGeom prst="rect">
            <a:avLst/>
          </a:prstGeom>
          <a:noFill/>
        </p:spPr>
        <p:txBody>
          <a:bodyPr wrap="none" rtlCol="0">
            <a:spAutoFit/>
          </a:bodyPr>
          <a:lstStyle/>
          <a:p>
            <a:r>
              <a:rPr lang="en-US" sz="3600" b="1" dirty="0" smtClean="0">
                <a:solidFill>
                  <a:prstClr val="black"/>
                </a:solidFill>
                <a:latin typeface="Calibri"/>
              </a:rPr>
              <a:t>20%</a:t>
            </a:r>
            <a:endParaRPr lang="en-US" sz="3600" b="1" dirty="0">
              <a:solidFill>
                <a:prstClr val="black"/>
              </a:solidFill>
              <a:latin typeface="Calibri"/>
            </a:endParaRPr>
          </a:p>
        </p:txBody>
      </p:sp>
      <p:sp>
        <p:nvSpPr>
          <p:cNvPr id="8" name="TextBox 7"/>
          <p:cNvSpPr txBox="1"/>
          <p:nvPr/>
        </p:nvSpPr>
        <p:spPr>
          <a:xfrm>
            <a:off x="6753833" y="2472578"/>
            <a:ext cx="817853" cy="707886"/>
          </a:xfrm>
          <a:prstGeom prst="rect">
            <a:avLst/>
          </a:prstGeom>
          <a:noFill/>
        </p:spPr>
        <p:txBody>
          <a:bodyPr wrap="none" rtlCol="0">
            <a:spAutoFit/>
          </a:bodyPr>
          <a:lstStyle/>
          <a:p>
            <a:r>
              <a:rPr lang="en-US" sz="4000" b="1" dirty="0" smtClean="0">
                <a:solidFill>
                  <a:prstClr val="black"/>
                </a:solidFill>
                <a:latin typeface="Calibri"/>
              </a:rPr>
              <a:t>4%</a:t>
            </a:r>
            <a:endParaRPr lang="en-US" sz="4000" b="1" dirty="0">
              <a:solidFill>
                <a:prstClr val="black"/>
              </a:solidFill>
              <a:latin typeface="Calibri"/>
            </a:endParaRPr>
          </a:p>
        </p:txBody>
      </p:sp>
      <p:pic>
        <p:nvPicPr>
          <p:cNvPr id="10" name="Picture 9" descr="clip_art_toilet_women.gi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3724240" y="4348548"/>
            <a:ext cx="507202" cy="1237739"/>
          </a:xfrm>
          <a:prstGeom prst="rect">
            <a:avLst/>
          </a:prstGeom>
          <a:ln w="28575" cmpd="sng">
            <a:noFill/>
          </a:ln>
        </p:spPr>
      </p:pic>
      <p:pic>
        <p:nvPicPr>
          <p:cNvPr id="11" name="Picture 10" descr="man-symbol-hi-1.pn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4242392" y="4348547"/>
            <a:ext cx="483534" cy="1237739"/>
          </a:xfrm>
          <a:prstGeom prst="rect">
            <a:avLst/>
          </a:prstGeom>
        </p:spPr>
      </p:pic>
      <p:sp>
        <p:nvSpPr>
          <p:cNvPr id="12" name="TextBox 11"/>
          <p:cNvSpPr txBox="1"/>
          <p:nvPr/>
        </p:nvSpPr>
        <p:spPr>
          <a:xfrm>
            <a:off x="4043459" y="3676994"/>
            <a:ext cx="470000" cy="830997"/>
          </a:xfrm>
          <a:prstGeom prst="rect">
            <a:avLst/>
          </a:prstGeom>
          <a:noFill/>
        </p:spPr>
        <p:txBody>
          <a:bodyPr wrap="none" rtlCol="0">
            <a:spAutoFit/>
          </a:bodyPr>
          <a:lstStyle/>
          <a:p>
            <a:r>
              <a:rPr lang="en-US" sz="4800" b="1" dirty="0" smtClean="0">
                <a:solidFill>
                  <a:prstClr val="black"/>
                </a:solidFill>
                <a:latin typeface="Calibri"/>
              </a:rPr>
              <a:t>?</a:t>
            </a:r>
            <a:endParaRPr lang="en-US" sz="4800" b="1" dirty="0">
              <a:solidFill>
                <a:prstClr val="black"/>
              </a:solidFill>
              <a:latin typeface="Calibri"/>
            </a:endParaRPr>
          </a:p>
        </p:txBody>
      </p:sp>
      <p:sp>
        <p:nvSpPr>
          <p:cNvPr id="2" name="Footer Placeholder 1"/>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22653618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 y="1277881"/>
            <a:ext cx="4367784" cy="272105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689991" y="4047037"/>
            <a:ext cx="2848737" cy="2326242"/>
          </a:xfrm>
          <a:prstGeom prst="rect">
            <a:avLst/>
          </a:prstGeom>
          <a:noFill/>
          <a:ln>
            <a:no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2084" y="1229779"/>
            <a:ext cx="4891916" cy="5143500"/>
          </a:xfrm>
          <a:prstGeom prst="rect">
            <a:avLst/>
          </a:prstGeom>
        </p:spPr>
      </p:pic>
      <p:sp>
        <p:nvSpPr>
          <p:cNvPr id="2" name="TextBox 1"/>
          <p:cNvSpPr txBox="1"/>
          <p:nvPr/>
        </p:nvSpPr>
        <p:spPr>
          <a:xfrm>
            <a:off x="0" y="0"/>
            <a:ext cx="9144000" cy="851128"/>
          </a:xfrm>
          <a:prstGeom prst="rect">
            <a:avLst/>
          </a:prstGeom>
          <a:solidFill>
            <a:srgbClr val="8064A2"/>
          </a:solidFill>
          <a:ln w="25400" cap="flat" cmpd="sng" algn="ctr">
            <a:solidFill>
              <a:srgbClr val="8064A2">
                <a:shade val="50000"/>
              </a:srgbClr>
            </a:solidFill>
            <a:prstDash val="solid"/>
          </a:ln>
          <a:effectLst/>
        </p:spPr>
        <p:txBody>
          <a:bodyPr vert="horz" lIns="91440" tIns="45720" rIns="91440" bIns="45720" rtlCol="0" anchor="ctr">
            <a:normAutofit/>
          </a:bodyPr>
          <a:lstStyle>
            <a:lvl1pPr algn="ctr">
              <a:lnSpc>
                <a:spcPct val="90000"/>
              </a:lnSpc>
              <a:spcBef>
                <a:spcPct val="0"/>
              </a:spcBef>
              <a:buNone/>
              <a:defRPr sz="3200">
                <a:solidFill>
                  <a:schemeClr val="lt1"/>
                </a:solidFill>
              </a:defRPr>
            </a:lvl1pPr>
          </a:lstStyle>
          <a:p>
            <a:r>
              <a:rPr lang="en-US" sz="4000" dirty="0" smtClean="0">
                <a:solidFill>
                  <a:prstClr val="white"/>
                </a:solidFill>
                <a:latin typeface="Calibri"/>
              </a:rPr>
              <a:t>Practice?</a:t>
            </a:r>
            <a:endParaRPr lang="en-US" sz="4000" dirty="0">
              <a:solidFill>
                <a:prstClr val="white"/>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1435292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6" y="0"/>
            <a:ext cx="9159875" cy="653576"/>
          </a:xfrm>
        </p:spPr>
        <p:style>
          <a:lnRef idx="2">
            <a:schemeClr val="accent4">
              <a:shade val="50000"/>
            </a:schemeClr>
          </a:lnRef>
          <a:fillRef idx="1">
            <a:schemeClr val="accent4"/>
          </a:fillRef>
          <a:effectRef idx="0">
            <a:schemeClr val="accent4"/>
          </a:effectRef>
          <a:fontRef idx="minor">
            <a:schemeClr val="lt1"/>
          </a:fontRef>
        </p:style>
        <p:txBody>
          <a:bodyPr rtlCol="0">
            <a:normAutofit fontScale="90000"/>
          </a:bodyPr>
          <a:lstStyle/>
          <a:p>
            <a:pPr eaLnBrk="1" fontAlgn="auto" hangingPunct="1">
              <a:spcAft>
                <a:spcPts val="0"/>
              </a:spcAft>
              <a:defRPr/>
            </a:pPr>
            <a:r>
              <a:rPr lang="en-US" dirty="0" smtClean="0">
                <a:ea typeface="+mj-ea"/>
                <a:cs typeface="+mj-cs"/>
              </a:rPr>
              <a:t>Outline of Presentation</a:t>
            </a:r>
            <a:endParaRPr lang="en-US" dirty="0">
              <a:ea typeface="+mj-ea"/>
              <a:cs typeface="+mj-cs"/>
            </a:endParaRPr>
          </a:p>
        </p:txBody>
      </p:sp>
      <p:sp>
        <p:nvSpPr>
          <p:cNvPr id="10" name="Block Arc 9"/>
          <p:cNvSpPr/>
          <p:nvPr/>
        </p:nvSpPr>
        <p:spPr>
          <a:xfrm>
            <a:off x="5019675" y="4946711"/>
            <a:ext cx="3727450" cy="1598612"/>
          </a:xfrm>
          <a:prstGeom prst="blockArc">
            <a:avLst>
              <a:gd name="adj1" fmla="val 740818"/>
              <a:gd name="adj2" fmla="val 0"/>
              <a:gd name="adj3" fmla="val 25000"/>
            </a:avLst>
          </a:prstGeom>
          <a:gradFill flip="none" rotWithShape="1">
            <a:gsLst>
              <a:gs pos="0">
                <a:schemeClr val="dk1">
                  <a:tint val="100000"/>
                  <a:shade val="100000"/>
                  <a:satMod val="130000"/>
                  <a:alpha val="44000"/>
                </a:schemeClr>
              </a:gs>
              <a:gs pos="100000">
                <a:schemeClr val="dk1">
                  <a:tint val="50000"/>
                  <a:shade val="100000"/>
                  <a:satMod val="350000"/>
                  <a:alpha val="44000"/>
                </a:schemeClr>
              </a:gs>
            </a:gsLst>
            <a:lin ang="16200000" scaled="0"/>
            <a:tileRect/>
          </a:gradFill>
          <a:ln>
            <a:solidFill>
              <a:srgbClr val="0000FF"/>
            </a:solid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TextBox 10"/>
          <p:cNvSpPr txBox="1">
            <a:spLocks noChangeArrowheads="1"/>
          </p:cNvSpPr>
          <p:nvPr/>
        </p:nvSpPr>
        <p:spPr bwMode="auto">
          <a:xfrm>
            <a:off x="5517617" y="5441110"/>
            <a:ext cx="3014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u="sng" dirty="0" smtClean="0"/>
              <a:t>Recommendations</a:t>
            </a:r>
            <a:endParaRPr lang="en-US" sz="2800" b="1" u="sng" dirty="0"/>
          </a:p>
        </p:txBody>
      </p:sp>
      <p:sp>
        <p:nvSpPr>
          <p:cNvPr id="12" name="Block Arc 11"/>
          <p:cNvSpPr/>
          <p:nvPr/>
        </p:nvSpPr>
        <p:spPr>
          <a:xfrm>
            <a:off x="3155951" y="2878198"/>
            <a:ext cx="3727450" cy="1597025"/>
          </a:xfrm>
          <a:prstGeom prst="blockArc">
            <a:avLst>
              <a:gd name="adj1" fmla="val 740818"/>
              <a:gd name="adj2" fmla="val 0"/>
              <a:gd name="adj3" fmla="val 25000"/>
            </a:avLst>
          </a:prstGeom>
          <a:solidFill>
            <a:srgbClr val="874F12">
              <a:alpha val="50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TextBox 12"/>
          <p:cNvSpPr txBox="1">
            <a:spLocks noChangeArrowheads="1"/>
          </p:cNvSpPr>
          <p:nvPr/>
        </p:nvSpPr>
        <p:spPr bwMode="auto">
          <a:xfrm>
            <a:off x="3822701" y="3410011"/>
            <a:ext cx="3846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u="sng" dirty="0" smtClean="0"/>
              <a:t>Practices and Challenges</a:t>
            </a:r>
            <a:endParaRPr lang="en-US" sz="2800" b="1" u="sng" dirty="0"/>
          </a:p>
        </p:txBody>
      </p:sp>
      <p:sp>
        <p:nvSpPr>
          <p:cNvPr id="14" name="Block Arc 13"/>
          <p:cNvSpPr/>
          <p:nvPr/>
        </p:nvSpPr>
        <p:spPr>
          <a:xfrm>
            <a:off x="1235076" y="708088"/>
            <a:ext cx="3727450" cy="1597025"/>
          </a:xfrm>
          <a:prstGeom prst="blockArc">
            <a:avLst>
              <a:gd name="adj1" fmla="val 740818"/>
              <a:gd name="adj2" fmla="val 0"/>
              <a:gd name="adj3" fmla="val 25000"/>
            </a:avLst>
          </a:prstGeom>
          <a:gradFill flip="none" rotWithShape="1">
            <a:gsLst>
              <a:gs pos="0">
                <a:schemeClr val="accent2">
                  <a:tint val="100000"/>
                  <a:shade val="100000"/>
                  <a:satMod val="130000"/>
                  <a:alpha val="37000"/>
                </a:schemeClr>
              </a:gs>
              <a:gs pos="100000">
                <a:schemeClr val="accent2">
                  <a:tint val="50000"/>
                  <a:shade val="100000"/>
                  <a:satMod val="350000"/>
                  <a:alpha val="37000"/>
                </a:schemeClr>
              </a:gs>
            </a:gsLst>
            <a:lin ang="16200000" scaled="0"/>
            <a:tileRect/>
          </a:gradFill>
          <a:ln>
            <a:solidFill>
              <a:srgbClr val="0000FF"/>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5" name="TextBox 14"/>
          <p:cNvSpPr txBox="1">
            <a:spLocks noChangeArrowheads="1"/>
          </p:cNvSpPr>
          <p:nvPr/>
        </p:nvSpPr>
        <p:spPr bwMode="auto">
          <a:xfrm>
            <a:off x="1859225" y="1267060"/>
            <a:ext cx="3170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u="sng" dirty="0" smtClean="0"/>
              <a:t>UG’s Refugee Pillars</a:t>
            </a:r>
            <a:endParaRPr lang="en-US" sz="2800" b="1" u="sng" dirty="0"/>
          </a:p>
        </p:txBody>
      </p:sp>
      <p:sp>
        <p:nvSpPr>
          <p:cNvPr id="17" name="TextBox 16"/>
          <p:cNvSpPr txBox="1">
            <a:spLocks noChangeArrowheads="1"/>
          </p:cNvSpPr>
          <p:nvPr/>
        </p:nvSpPr>
        <p:spPr bwMode="auto">
          <a:xfrm>
            <a:off x="3338336" y="5441110"/>
            <a:ext cx="21792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t>Summary and</a:t>
            </a:r>
            <a:endParaRPr lang="en-US" sz="2800" dirty="0"/>
          </a:p>
        </p:txBody>
      </p:sp>
      <p:sp>
        <p:nvSpPr>
          <p:cNvPr id="18" name="TextBox 17"/>
          <p:cNvSpPr txBox="1">
            <a:spLocks noChangeArrowheads="1"/>
          </p:cNvSpPr>
          <p:nvPr/>
        </p:nvSpPr>
        <p:spPr bwMode="auto">
          <a:xfrm>
            <a:off x="2056482" y="3423455"/>
            <a:ext cx="1926504"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t>Glimpse of </a:t>
            </a:r>
            <a:endParaRPr lang="en-US" sz="2800" dirty="0"/>
          </a:p>
        </p:txBody>
      </p:sp>
      <p:sp>
        <p:nvSpPr>
          <p:cNvPr id="19" name="TextBox 18"/>
          <p:cNvSpPr txBox="1">
            <a:spLocks noChangeArrowheads="1"/>
          </p:cNvSpPr>
          <p:nvPr/>
        </p:nvSpPr>
        <p:spPr bwMode="auto">
          <a:xfrm>
            <a:off x="-12329" y="1269795"/>
            <a:ext cx="19543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t>Overview of</a:t>
            </a:r>
            <a:endParaRPr lang="en-US" sz="2800" dirty="0"/>
          </a:p>
          <a:p>
            <a:pPr eaLnBrk="1" hangingPunct="1"/>
            <a:endParaRPr lang="en-US" sz="2800" dirty="0"/>
          </a:p>
        </p:txBody>
      </p:sp>
      <p:sp>
        <p:nvSpPr>
          <p:cNvPr id="20" name="Up-Down Arrow 19"/>
          <p:cNvSpPr/>
          <p:nvPr/>
        </p:nvSpPr>
        <p:spPr>
          <a:xfrm rot="19654145">
            <a:off x="3973514" y="2270186"/>
            <a:ext cx="293687" cy="646112"/>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Up-Down Arrow 20"/>
          <p:cNvSpPr/>
          <p:nvPr/>
        </p:nvSpPr>
        <p:spPr>
          <a:xfrm rot="19654145">
            <a:off x="5527675" y="4510148"/>
            <a:ext cx="292100" cy="565150"/>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dirty="0"/>
          </a:p>
        </p:txBody>
      </p:sp>
      <p:pic>
        <p:nvPicPr>
          <p:cNvPr id="16" name="Picture 1" descr="HEADER%20LOGO%20WITE%201-01"/>
          <p:cNvPicPr>
            <a:picLocks noChangeAspect="1" noChangeArrowheads="1"/>
          </p:cNvPicPr>
          <p:nvPr/>
        </p:nvPicPr>
        <p:blipFill>
          <a:blip r:embed="rId2">
            <a:extLst>
              <a:ext uri="{28A0092B-C50C-407E-A947-70E740481C1C}">
                <a14:useLocalDpi xmlns:a14="http://schemas.microsoft.com/office/drawing/2010/main" val="0"/>
              </a:ext>
            </a:extLst>
          </a:blip>
          <a:srcRect l="2829" r="74545"/>
          <a:stretch>
            <a:fillRect/>
          </a:stretch>
        </p:blipFill>
        <p:spPr bwMode="auto">
          <a:xfrm>
            <a:off x="0" y="5335280"/>
            <a:ext cx="2135329" cy="152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655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grpId="1"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1"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0"/>
      <p:bldP spid="15" grpId="0"/>
      <p:bldP spid="17" grpId="0"/>
      <p:bldP spid="17" grpId="1"/>
      <p:bldP spid="18" grpId="0"/>
      <p:bldP spid="18" grpId="1"/>
      <p:bldP spid="19" grpId="0"/>
      <p:bldP spid="19" grpId="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r>
              <a:rPr lang="en-US" sz="3800" b="1" dirty="0" smtClean="0">
                <a:solidFill>
                  <a:schemeClr val="lt1"/>
                </a:solidFill>
                <a:latin typeface="+mn-lt"/>
                <a:ea typeface="+mn-ea"/>
                <a:cs typeface="+mn-cs"/>
              </a:rPr>
              <a:t>Address Physical </a:t>
            </a:r>
            <a:r>
              <a:rPr lang="en-US" sz="3800" b="1" dirty="0">
                <a:solidFill>
                  <a:schemeClr val="lt1"/>
                </a:solidFill>
                <a:latin typeface="+mn-lt"/>
                <a:ea typeface="+mn-ea"/>
                <a:cs typeface="+mn-cs"/>
              </a:rPr>
              <a:t>and Psychological Harms</a:t>
            </a:r>
          </a:p>
        </p:txBody>
      </p:sp>
      <p:pic>
        <p:nvPicPr>
          <p:cNvPr id="3" name="Picture 2" descr="IMG_305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50997"/>
            <a:ext cx="9144000" cy="5507003"/>
          </a:xfrm>
          <a:prstGeom prst="rect">
            <a:avLst/>
          </a:prstGeom>
        </p:spPr>
      </p:pic>
      <p:sp>
        <p:nvSpPr>
          <p:cNvPr id="4" name="Footer Placeholder 3"/>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1843888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EBA2D2D-47F9-0949-815B-08109CEA9D5B}"/>
              </a:ext>
            </a:extLst>
          </p:cNvPr>
          <p:cNvSpPr txBox="1">
            <a:spLocks/>
          </p:cNvSpPr>
          <p:nvPr/>
        </p:nvSpPr>
        <p:spPr>
          <a:xfrm>
            <a:off x="20035" y="5959485"/>
            <a:ext cx="9144000" cy="886184"/>
          </a:xfrm>
          <a:prstGeom prst="rect">
            <a:avLst/>
          </a:prstGeom>
          <a:solidFill>
            <a:srgbClr val="7030A0">
              <a:alpha val="23000"/>
            </a:srgb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000" dirty="0" smtClean="0"/>
              <a:t>Systematic </a:t>
            </a:r>
            <a:r>
              <a:rPr lang="en-US" sz="3000" dirty="0"/>
              <a:t>Screening for </a:t>
            </a:r>
            <a:r>
              <a:rPr lang="en-US" sz="3000" dirty="0" smtClean="0"/>
              <a:t>experiences of war is an important entry point</a:t>
            </a:r>
            <a:endParaRPr lang="en-US" sz="3000" i="1" dirty="0">
              <a:solidFill>
                <a:prstClr val="black"/>
              </a:solidFill>
              <a:latin typeface="Calibri"/>
            </a:endParaRPr>
          </a:p>
        </p:txBody>
      </p:sp>
      <p:sp>
        <p:nvSpPr>
          <p:cNvPr id="3" name="Title 1">
            <a:extLst>
              <a:ext uri="{FF2B5EF4-FFF2-40B4-BE49-F238E27FC236}">
                <a16:creationId xmlns="" xmlns:a16="http://schemas.microsoft.com/office/drawing/2014/main" id="{E449614F-1D5F-844C-A07E-25E76910CC08}"/>
              </a:ext>
            </a:extLst>
          </p:cNvPr>
          <p:cNvSpPr>
            <a:spLocks noGrp="1"/>
          </p:cNvSpPr>
          <p:nvPr>
            <p:ph type="title"/>
          </p:nvPr>
        </p:nvSpPr>
        <p:spPr>
          <a:xfrm>
            <a:off x="-4320" y="-14152"/>
            <a:ext cx="9148319" cy="1493631"/>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3000" dirty="0" smtClean="0"/>
              <a:t>Emergency response and ongoing needs (CRRF), Strengthening service delivery (</a:t>
            </a:r>
            <a:r>
              <a:rPr lang="en-US" sz="3000" dirty="0" err="1" smtClean="0"/>
              <a:t>ReHoPE</a:t>
            </a:r>
            <a:r>
              <a:rPr lang="en-US" sz="3000" dirty="0" smtClean="0"/>
              <a:t>) need to address profound harms resulting from war-related injuries</a:t>
            </a:r>
            <a:endParaRPr lang="en-US" sz="3000" dirty="0"/>
          </a:p>
        </p:txBody>
      </p:sp>
      <p:sp>
        <p:nvSpPr>
          <p:cNvPr id="5" name="TextBox 4">
            <a:extLst>
              <a:ext uri="{FF2B5EF4-FFF2-40B4-BE49-F238E27FC236}">
                <a16:creationId xmlns="" xmlns:a16="http://schemas.microsoft.com/office/drawing/2014/main" id="{DDAEEF51-62CF-4043-80AF-8949F7BEC31B}"/>
              </a:ext>
            </a:extLst>
          </p:cNvPr>
          <p:cNvSpPr txBox="1"/>
          <p:nvPr/>
        </p:nvSpPr>
        <p:spPr>
          <a:xfrm>
            <a:off x="-4320" y="1822867"/>
            <a:ext cx="1706234" cy="630942"/>
          </a:xfrm>
          <a:prstGeom prst="rect">
            <a:avLst/>
          </a:prstGeom>
          <a:noFill/>
        </p:spPr>
        <p:txBody>
          <a:bodyPr wrap="none" rtlCol="0">
            <a:spAutoFit/>
          </a:bodyPr>
          <a:lstStyle/>
          <a:p>
            <a:r>
              <a:rPr lang="en-US" sz="3500" b="1" i="1" dirty="0" smtClean="0">
                <a:solidFill>
                  <a:srgbClr val="AF4205"/>
                </a:solidFill>
                <a:latin typeface="Arial" panose="020B0604020202020204" pitchFamily="34" charset="0"/>
                <a:cs typeface="Arial" panose="020B0604020202020204" pitchFamily="34" charset="0"/>
              </a:rPr>
              <a:t>Screen</a:t>
            </a:r>
            <a:endParaRPr lang="en-US" sz="3500" b="1" dirty="0"/>
          </a:p>
        </p:txBody>
      </p:sp>
      <p:sp>
        <p:nvSpPr>
          <p:cNvPr id="6" name="TextBox 5">
            <a:extLst>
              <a:ext uri="{FF2B5EF4-FFF2-40B4-BE49-F238E27FC236}">
                <a16:creationId xmlns="" xmlns:a16="http://schemas.microsoft.com/office/drawing/2014/main" id="{9BAE8AF5-90BB-4D49-A970-D7EEA4026580}"/>
              </a:ext>
            </a:extLst>
          </p:cNvPr>
          <p:cNvSpPr txBox="1"/>
          <p:nvPr/>
        </p:nvSpPr>
        <p:spPr>
          <a:xfrm>
            <a:off x="359575" y="2591377"/>
            <a:ext cx="1401782" cy="630942"/>
          </a:xfrm>
          <a:prstGeom prst="rect">
            <a:avLst/>
          </a:prstGeom>
          <a:noFill/>
        </p:spPr>
        <p:txBody>
          <a:bodyPr wrap="none" rtlCol="0">
            <a:spAutoFit/>
          </a:bodyPr>
          <a:lstStyle>
            <a:defPPr>
              <a:defRPr lang="en-US"/>
            </a:defPPr>
            <a:lvl1pPr>
              <a:defRPr sz="2400" b="1"/>
            </a:lvl1pPr>
          </a:lstStyle>
          <a:p>
            <a:r>
              <a:rPr lang="en-US" sz="3500" i="1" dirty="0" smtClean="0">
                <a:solidFill>
                  <a:schemeClr val="tx2">
                    <a:lumMod val="60000"/>
                    <a:lumOff val="40000"/>
                  </a:schemeClr>
                </a:solidFill>
                <a:latin typeface="Arial" panose="020B0604020202020204" pitchFamily="34" charset="0"/>
                <a:cs typeface="Arial" panose="020B0604020202020204" pitchFamily="34" charset="0"/>
              </a:rPr>
              <a:t>Refer</a:t>
            </a:r>
            <a:endParaRPr lang="en-US" sz="3500" dirty="0">
              <a:solidFill>
                <a:schemeClr val="tx2">
                  <a:lumMod val="60000"/>
                  <a:lumOff val="40000"/>
                </a:schemeClr>
              </a:solidFill>
            </a:endParaRPr>
          </a:p>
        </p:txBody>
      </p:sp>
      <p:sp>
        <p:nvSpPr>
          <p:cNvPr id="7" name="TextBox 6">
            <a:extLst>
              <a:ext uri="{FF2B5EF4-FFF2-40B4-BE49-F238E27FC236}">
                <a16:creationId xmlns="" xmlns:a16="http://schemas.microsoft.com/office/drawing/2014/main" id="{353F630A-6838-834B-9D3D-F53034C5B92B}"/>
              </a:ext>
            </a:extLst>
          </p:cNvPr>
          <p:cNvSpPr txBox="1"/>
          <p:nvPr/>
        </p:nvSpPr>
        <p:spPr>
          <a:xfrm>
            <a:off x="626670" y="3412814"/>
            <a:ext cx="1953215" cy="630942"/>
          </a:xfrm>
          <a:prstGeom prst="rect">
            <a:avLst/>
          </a:prstGeom>
          <a:noFill/>
        </p:spPr>
        <p:txBody>
          <a:bodyPr wrap="none" rtlCol="0">
            <a:spAutoFit/>
          </a:bodyPr>
          <a:lstStyle>
            <a:defPPr>
              <a:defRPr lang="en-US"/>
            </a:defPPr>
            <a:lvl1pPr>
              <a:defRPr sz="3200" b="1"/>
            </a:lvl1pPr>
          </a:lstStyle>
          <a:p>
            <a:r>
              <a:rPr lang="en-US" sz="3500" i="1" dirty="0" smtClean="0">
                <a:solidFill>
                  <a:srgbClr val="002060"/>
                </a:solidFill>
                <a:latin typeface="Arial" panose="020B0604020202020204" pitchFamily="34" charset="0"/>
                <a:cs typeface="Arial" panose="020B0604020202020204" pitchFamily="34" charset="0"/>
              </a:rPr>
              <a:t>Support</a:t>
            </a:r>
            <a:endParaRPr lang="en-US" sz="3500" dirty="0"/>
          </a:p>
        </p:txBody>
      </p:sp>
      <p:sp>
        <p:nvSpPr>
          <p:cNvPr id="8" name="Rectangle 7">
            <a:extLst>
              <a:ext uri="{FF2B5EF4-FFF2-40B4-BE49-F238E27FC236}">
                <a16:creationId xmlns="" xmlns:a16="http://schemas.microsoft.com/office/drawing/2014/main" id="{AD5B3CDD-51B4-3940-BFBA-B9A29FD22743}"/>
              </a:ext>
            </a:extLst>
          </p:cNvPr>
          <p:cNvSpPr/>
          <p:nvPr/>
        </p:nvSpPr>
        <p:spPr>
          <a:xfrm>
            <a:off x="1085125" y="4249863"/>
            <a:ext cx="2763720" cy="630942"/>
          </a:xfrm>
          <a:prstGeom prst="rect">
            <a:avLst/>
          </a:prstGeom>
          <a:noFill/>
        </p:spPr>
        <p:txBody>
          <a:bodyPr wrap="square" rtlCol="0">
            <a:spAutoFit/>
          </a:bodyPr>
          <a:lstStyle/>
          <a:p>
            <a:r>
              <a:rPr lang="en-US" sz="3500" b="1" i="1" dirty="0" smtClean="0">
                <a:solidFill>
                  <a:srgbClr val="00B050"/>
                </a:solidFill>
                <a:latin typeface="Arial" panose="020B0604020202020204" pitchFamily="34" charset="0"/>
                <a:cs typeface="Arial" panose="020B0604020202020204" pitchFamily="34" charset="0"/>
              </a:rPr>
              <a:t>Document</a:t>
            </a:r>
            <a:endParaRPr lang="en-US" sz="3500" b="1" dirty="0"/>
          </a:p>
        </p:txBody>
      </p:sp>
      <p:pic>
        <p:nvPicPr>
          <p:cNvPr id="9"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592156" y="2560551"/>
            <a:ext cx="4350636" cy="2447233"/>
          </a:xfrm>
          <a:prstGeom prst="rect">
            <a:avLst/>
          </a:prstGeom>
        </p:spPr>
      </p:pic>
      <p:pic>
        <p:nvPicPr>
          <p:cNvPr id="10"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3581" y="1634928"/>
            <a:ext cx="2432566" cy="4324561"/>
          </a:xfrm>
          <a:prstGeom prst="rect">
            <a:avLst/>
          </a:prstGeom>
        </p:spPr>
      </p:pic>
      <p:sp>
        <p:nvSpPr>
          <p:cNvPr id="11" name="TextBox 10"/>
          <p:cNvSpPr txBox="1"/>
          <p:nvPr/>
        </p:nvSpPr>
        <p:spPr>
          <a:xfrm>
            <a:off x="3617837" y="5245392"/>
            <a:ext cx="2312742" cy="67710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914400"/>
            <a:r>
              <a:rPr lang="en-US" sz="1900" b="1" dirty="0" smtClean="0">
                <a:solidFill>
                  <a:prstClr val="black"/>
                </a:solidFill>
                <a:latin typeface="Calibri"/>
              </a:rPr>
              <a:t>Before Medical </a:t>
            </a:r>
            <a:r>
              <a:rPr lang="en-US" sz="1900" b="1" dirty="0">
                <a:solidFill>
                  <a:prstClr val="black"/>
                </a:solidFill>
                <a:latin typeface="Calibri"/>
              </a:rPr>
              <a:t>rehabilitation</a:t>
            </a:r>
          </a:p>
        </p:txBody>
      </p:sp>
      <p:sp>
        <p:nvSpPr>
          <p:cNvPr id="12" name="TextBox 11"/>
          <p:cNvSpPr txBox="1"/>
          <p:nvPr/>
        </p:nvSpPr>
        <p:spPr>
          <a:xfrm>
            <a:off x="6718241" y="5245390"/>
            <a:ext cx="2425759" cy="6771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900" b="1" dirty="0" smtClean="0">
                <a:solidFill>
                  <a:prstClr val="black"/>
                </a:solidFill>
                <a:latin typeface="Calibri"/>
              </a:rPr>
              <a:t>Few weeks after medical rehabilitation</a:t>
            </a:r>
            <a:endParaRPr lang="en-US" sz="1900" b="1" dirty="0">
              <a:solidFill>
                <a:prstClr val="black"/>
              </a:solidFill>
              <a:latin typeface="Calibri"/>
            </a:endParaRPr>
          </a:p>
        </p:txBody>
      </p:sp>
      <p:sp>
        <p:nvSpPr>
          <p:cNvPr id="13" name="Striped Right Arrow 12">
            <a:extLst>
              <a:ext uri="{FF2B5EF4-FFF2-40B4-BE49-F238E27FC236}">
                <a16:creationId xmlns="" xmlns:a16="http://schemas.microsoft.com/office/drawing/2014/main" id="{3CCF3268-8A99-5A4F-B356-1497812BA893}"/>
              </a:ext>
            </a:extLst>
          </p:cNvPr>
          <p:cNvSpPr/>
          <p:nvPr/>
        </p:nvSpPr>
        <p:spPr>
          <a:xfrm>
            <a:off x="6063549" y="3412816"/>
            <a:ext cx="605372" cy="4461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4" name="Rectangle 13">
            <a:extLst>
              <a:ext uri="{FF2B5EF4-FFF2-40B4-BE49-F238E27FC236}">
                <a16:creationId xmlns="" xmlns:a16="http://schemas.microsoft.com/office/drawing/2014/main" id="{1D30E53F-405B-5148-B832-A4E8B217C97E}"/>
              </a:ext>
            </a:extLst>
          </p:cNvPr>
          <p:cNvSpPr/>
          <p:nvPr/>
        </p:nvSpPr>
        <p:spPr>
          <a:xfrm>
            <a:off x="4504608" y="2049266"/>
            <a:ext cx="476584" cy="35702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Rectangle 14">
            <a:extLst>
              <a:ext uri="{FF2B5EF4-FFF2-40B4-BE49-F238E27FC236}">
                <a16:creationId xmlns="" xmlns:a16="http://schemas.microsoft.com/office/drawing/2014/main" id="{6951C99B-3690-D248-A199-405C187CDB53}"/>
              </a:ext>
            </a:extLst>
          </p:cNvPr>
          <p:cNvSpPr/>
          <p:nvPr/>
        </p:nvSpPr>
        <p:spPr>
          <a:xfrm>
            <a:off x="7804941" y="1886980"/>
            <a:ext cx="341646" cy="41961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2263148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5E6E6A1D-3CDC-214B-91AF-C84519E1DA0B}"/>
              </a:ext>
            </a:extLst>
          </p:cNvPr>
          <p:cNvSpPr txBox="1">
            <a:spLocks/>
          </p:cNvSpPr>
          <p:nvPr/>
        </p:nvSpPr>
        <p:spPr>
          <a:xfrm>
            <a:off x="0" y="1694722"/>
            <a:ext cx="9144000" cy="3313931"/>
          </a:xfrm>
          <a:prstGeom prst="rect">
            <a:avLst/>
          </a:prstGeom>
          <a:solidFill>
            <a:srgbClr val="7030A0">
              <a:alpha val="12000"/>
            </a:srgb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500" b="1" dirty="0">
                <a:solidFill>
                  <a:srgbClr val="FF0000"/>
                </a:solidFill>
                <a:latin typeface="Calibri Light"/>
              </a:rPr>
              <a:t>!!!Warning!!! </a:t>
            </a:r>
          </a:p>
          <a:p>
            <a:pPr algn="ctr"/>
            <a:endParaRPr lang="en-US" sz="2000" b="1" dirty="0">
              <a:solidFill>
                <a:srgbClr val="FF0000"/>
              </a:solidFill>
              <a:latin typeface="Calibri Light"/>
            </a:endParaRPr>
          </a:p>
          <a:p>
            <a:pPr algn="ctr"/>
            <a:r>
              <a:rPr lang="en-US" b="1" dirty="0">
                <a:solidFill>
                  <a:prstClr val="black"/>
                </a:solidFill>
                <a:latin typeface="Calibri Light"/>
              </a:rPr>
              <a:t>Graphical </a:t>
            </a:r>
            <a:r>
              <a:rPr lang="en-US" b="1" dirty="0" smtClean="0">
                <a:solidFill>
                  <a:prstClr val="black"/>
                </a:solidFill>
                <a:latin typeface="Calibri Light"/>
              </a:rPr>
              <a:t>photos ahead</a:t>
            </a:r>
            <a:endParaRPr lang="en-US" b="1" dirty="0">
              <a:solidFill>
                <a:prstClr val="black"/>
              </a:solidFill>
              <a:latin typeface="Calibri Light"/>
            </a:endParaRPr>
          </a:p>
          <a:p>
            <a:pPr algn="ctr"/>
            <a:r>
              <a:rPr lang="en-US" b="1" dirty="0" smtClean="0">
                <a:solidFill>
                  <a:prstClr val="black"/>
                </a:solidFill>
                <a:latin typeface="Calibri Light"/>
              </a:rPr>
              <a:t>(Showing pre &amp; post </a:t>
            </a:r>
            <a:r>
              <a:rPr lang="en-US" b="1" dirty="0">
                <a:solidFill>
                  <a:prstClr val="black"/>
                </a:solidFill>
                <a:latin typeface="Calibri Light"/>
              </a:rPr>
              <a:t>medical </a:t>
            </a:r>
            <a:r>
              <a:rPr lang="en-US" b="1" dirty="0" smtClean="0">
                <a:solidFill>
                  <a:prstClr val="black"/>
                </a:solidFill>
                <a:latin typeface="Calibri Light"/>
              </a:rPr>
              <a:t>rehabilitation)</a:t>
            </a:r>
            <a:endParaRPr lang="en-US" b="1" dirty="0">
              <a:solidFill>
                <a:prstClr val="black"/>
              </a:solidFill>
              <a:latin typeface="Calibri Light"/>
            </a:endParaRP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275876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5" presetClass="emph" presetSubtype="0" fill="hold" grpId="1" nodeType="afterEffect">
                                  <p:stCondLst>
                                    <p:cond delay="0"/>
                                  </p:stCondLst>
                                  <p:childTnLst>
                                    <p:anim calcmode="discrete" valueType="str">
                                      <p:cBhvr>
                                        <p:cTn id="9"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35" presetClass="emph" presetSubtype="0" fill="hold" grpId="2" nodeType="afterEffect">
                                  <p:stCondLst>
                                    <p:cond delay="0"/>
                                  </p:stCondLst>
                                  <p:childTnLst>
                                    <p:anim calcmode="discrete" valueType="str">
                                      <p:cBhvr>
                                        <p:cTn id="12"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3" fill="hold">
                            <p:stCondLst>
                              <p:cond delay="2000"/>
                            </p:stCondLst>
                            <p:childTnLst>
                              <p:par>
                                <p:cTn id="14" presetID="35" presetClass="emph" presetSubtype="0" fill="hold" grpId="3" nodeType="afterEffect">
                                  <p:stCondLst>
                                    <p:cond delay="0"/>
                                  </p:stCondLst>
                                  <p:childTnLst>
                                    <p:anim calcmode="discrete" valueType="str">
                                      <p:cBhvr>
                                        <p:cTn id="15"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6" fill="hold">
                            <p:stCondLst>
                              <p:cond delay="3000"/>
                            </p:stCondLst>
                            <p:childTnLst>
                              <p:par>
                                <p:cTn id="17" presetID="35" presetClass="emph" presetSubtype="0" fill="hold" grpId="4" nodeType="afterEffect">
                                  <p:stCondLst>
                                    <p:cond delay="0"/>
                                  </p:stCondLst>
                                  <p:childTnLst>
                                    <p:anim calcmode="discrete" valueType="str">
                                      <p:cBhvr>
                                        <p:cTn id="18"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9" fill="hold">
                            <p:stCondLst>
                              <p:cond delay="4000"/>
                            </p:stCondLst>
                            <p:childTnLst>
                              <p:par>
                                <p:cTn id="20" presetID="35" presetClass="emph" presetSubtype="0" fill="hold" grpId="5" nodeType="afterEffect">
                                  <p:stCondLst>
                                    <p:cond delay="0"/>
                                  </p:stCondLst>
                                  <p:childTnLst>
                                    <p:anim calcmode="discrete" valueType="str">
                                      <p:cBhvr>
                                        <p:cTn id="21" dur="1000" fill="hold"/>
                                        <p:tgtEl>
                                          <p:spTgt spid="3"/>
                                        </p:tgtEl>
                                        <p:attrNameLst>
                                          <p:attrName>style.visibility</p:attrName>
                                        </p:attrNameLst>
                                      </p:cBhvr>
                                      <p:tavLst>
                                        <p:tav tm="0">
                                          <p:val>
                                            <p:strVal val="hidden"/>
                                          </p:val>
                                        </p:tav>
                                        <p:tav tm="50000">
                                          <p:val>
                                            <p:strVal val="visible"/>
                                          </p:val>
                                        </p:tav>
                                      </p:tavLst>
                                    </p:anim>
                                  </p:childTnLst>
                                </p:cTn>
                              </p:par>
                            </p:childTnLst>
                          </p:cTn>
                        </p:par>
                        <p:par>
                          <p:cTn id="22" fill="hold">
                            <p:stCondLst>
                              <p:cond delay="5000"/>
                            </p:stCondLst>
                            <p:childTnLst>
                              <p:par>
                                <p:cTn id="23" presetID="35" presetClass="emph" presetSubtype="0" fill="hold" grpId="6" nodeType="afterEffect">
                                  <p:stCondLst>
                                    <p:cond delay="0"/>
                                  </p:stCondLst>
                                  <p:childTnLst>
                                    <p:anim calcmode="discrete" valueType="str">
                                      <p:cBhvr>
                                        <p:cTn id="24" dur="1000" fill="hold"/>
                                        <p:tgtEl>
                                          <p:spTgt spid="3"/>
                                        </p:tgtEl>
                                        <p:attrNameLst>
                                          <p:attrName>style.visibility</p:attrName>
                                        </p:attrNameLst>
                                      </p:cBhvr>
                                      <p:tavLst>
                                        <p:tav tm="0">
                                          <p:val>
                                            <p:strVal val="hidden"/>
                                          </p:val>
                                        </p:tav>
                                        <p:tav tm="50000">
                                          <p:val>
                                            <p:strVal val="visible"/>
                                          </p:val>
                                        </p:tav>
                                      </p:tavLst>
                                    </p:anim>
                                  </p:childTnLst>
                                </p:cTn>
                              </p:par>
                            </p:childTnLst>
                          </p:cTn>
                        </p:par>
                        <p:par>
                          <p:cTn id="25" fill="hold">
                            <p:stCondLst>
                              <p:cond delay="6000"/>
                            </p:stCondLst>
                            <p:childTnLst>
                              <p:par>
                                <p:cTn id="26" presetID="35" presetClass="emph" presetSubtype="0" fill="hold" grpId="7" nodeType="afterEffect">
                                  <p:stCondLst>
                                    <p:cond delay="0"/>
                                  </p:stCondLst>
                                  <p:childTnLst>
                                    <p:anim calcmode="discrete" valueType="str">
                                      <p:cBhvr>
                                        <p:cTn id="27"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P spid="3" grpId="6" animBg="1"/>
      <p:bldP spid="3" grpId="7"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11-21 at 02.33.09.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00661" y="534639"/>
            <a:ext cx="3563278" cy="5067300"/>
          </a:xfrm>
          <a:prstGeom prst="rect">
            <a:avLst/>
          </a:prstGeom>
        </p:spPr>
      </p:pic>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5400000">
            <a:off x="5299639" y="1788969"/>
            <a:ext cx="4833101" cy="2842159"/>
          </a:xfrm>
        </p:spPr>
      </p:pic>
      <p:sp>
        <p:nvSpPr>
          <p:cNvPr id="7" name="Title 1">
            <a:extLst>
              <a:ext uri="{FF2B5EF4-FFF2-40B4-BE49-F238E27FC236}">
                <a16:creationId xmlns="" xmlns:a16="http://schemas.microsoft.com/office/drawing/2014/main" id="{B1B30FE5-8FAB-DA4D-A7EE-1F049B183FC4}"/>
              </a:ext>
            </a:extLst>
          </p:cNvPr>
          <p:cNvSpPr txBox="1">
            <a:spLocks/>
          </p:cNvSpPr>
          <p:nvPr/>
        </p:nvSpPr>
        <p:spPr>
          <a:xfrm>
            <a:off x="0" y="3"/>
            <a:ext cx="9144000" cy="793495"/>
          </a:xfrm>
          <a:prstGeom prst="rect">
            <a:avLst/>
          </a:prstGeom>
          <a:solidFill>
            <a:srgbClr val="7030A0">
              <a:alpha val="32000"/>
            </a:srgb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prstClr val="black"/>
                </a:solidFill>
                <a:latin typeface="Calibri Light"/>
              </a:rPr>
              <a:t>Address War-related injuries</a:t>
            </a:r>
            <a:endParaRPr lang="en-US" b="1" dirty="0">
              <a:solidFill>
                <a:prstClr val="black"/>
              </a:solidFill>
              <a:latin typeface="Calibri Light"/>
            </a:endParaRPr>
          </a:p>
        </p:txBody>
      </p:sp>
      <p:pic>
        <p:nvPicPr>
          <p:cNvPr id="10" name="Content Placeholder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997025" y="1760302"/>
            <a:ext cx="4881247" cy="2900660"/>
          </a:xfrm>
          <a:prstGeom prst="rect">
            <a:avLst/>
          </a:prstGeom>
        </p:spPr>
      </p:pic>
      <p:sp>
        <p:nvSpPr>
          <p:cNvPr id="12" name="Donut 11">
            <a:extLst>
              <a:ext uri="{FF2B5EF4-FFF2-40B4-BE49-F238E27FC236}">
                <a16:creationId xmlns="" xmlns:a16="http://schemas.microsoft.com/office/drawing/2014/main" id="{72BA58F6-D538-9C47-87F8-8E68C909CB24}"/>
              </a:ext>
            </a:extLst>
          </p:cNvPr>
          <p:cNvSpPr/>
          <p:nvPr/>
        </p:nvSpPr>
        <p:spPr>
          <a:xfrm>
            <a:off x="209606" y="1916971"/>
            <a:ext cx="1628971" cy="2618300"/>
          </a:xfrm>
          <a:prstGeom prst="donut">
            <a:avLst>
              <a:gd name="adj" fmla="val 72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3" name="Donut 12">
            <a:extLst>
              <a:ext uri="{FF2B5EF4-FFF2-40B4-BE49-F238E27FC236}">
                <a16:creationId xmlns="" xmlns:a16="http://schemas.microsoft.com/office/drawing/2014/main" id="{72BA58F6-D538-9C47-87F8-8E68C909CB24}"/>
              </a:ext>
            </a:extLst>
          </p:cNvPr>
          <p:cNvSpPr/>
          <p:nvPr/>
        </p:nvSpPr>
        <p:spPr>
          <a:xfrm>
            <a:off x="6830468" y="1383233"/>
            <a:ext cx="1419075" cy="2217385"/>
          </a:xfrm>
          <a:prstGeom prst="donut">
            <a:avLst>
              <a:gd name="adj" fmla="val 72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4" name="Title 1">
            <a:extLst>
              <a:ext uri="{FF2B5EF4-FFF2-40B4-BE49-F238E27FC236}">
                <a16:creationId xmlns="" xmlns:a16="http://schemas.microsoft.com/office/drawing/2014/main" id="{E449614F-1D5F-844C-A07E-25E76910CC08}"/>
              </a:ext>
            </a:extLst>
          </p:cNvPr>
          <p:cNvSpPr txBox="1">
            <a:spLocks/>
          </p:cNvSpPr>
          <p:nvPr/>
        </p:nvSpPr>
        <p:spPr>
          <a:xfrm>
            <a:off x="0" y="5390850"/>
            <a:ext cx="9144000" cy="146715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smtClean="0"/>
              <a:t>Resilience &amp; Self-Reliance (CRRF) and Sustainable Livelihoods (</a:t>
            </a:r>
            <a:r>
              <a:rPr lang="en-US" sz="2800" dirty="0" err="1" smtClean="0"/>
              <a:t>ReHoPE</a:t>
            </a:r>
            <a:r>
              <a:rPr lang="en-US" sz="2800" dirty="0" smtClean="0"/>
              <a:t>) are far-fetched for people grappling with war-related injuries</a:t>
            </a:r>
            <a:endParaRPr lang="en-US" sz="2800" dirty="0"/>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253392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rot="5400000">
            <a:off x="-885813" y="1429272"/>
            <a:ext cx="5017202" cy="29003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Donut 1">
            <a:extLst>
              <a:ext uri="{FF2B5EF4-FFF2-40B4-BE49-F238E27FC236}">
                <a16:creationId xmlns="" xmlns:a16="http://schemas.microsoft.com/office/drawing/2014/main" id="{B938F52C-39C1-6846-8D0B-8B501408DD10}"/>
              </a:ext>
            </a:extLst>
          </p:cNvPr>
          <p:cNvSpPr/>
          <p:nvPr/>
        </p:nvSpPr>
        <p:spPr>
          <a:xfrm>
            <a:off x="1379122" y="3217867"/>
            <a:ext cx="1693844" cy="1652084"/>
          </a:xfrm>
          <a:prstGeom prst="donut">
            <a:avLst>
              <a:gd name="adj" fmla="val 49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pic>
        <p:nvPicPr>
          <p:cNvPr id="6" name="Content Placeholder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84233" y="377082"/>
            <a:ext cx="2956477" cy="50172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Content Placeholder 4"/>
          <p:cNvPicPr>
            <a:picLocks noGrp="1" noChangeAspect="1"/>
          </p:cNvPicPr>
          <p:nvPr>
            <p:ph sz="half" idx="1"/>
          </p:nvPr>
        </p:nvPicPr>
        <p:blipFill rotWithShape="1">
          <a:blip r:embed="rId5" cstate="email">
            <a:extLst>
              <a:ext uri="{28A0092B-C50C-407E-A947-70E740481C1C}">
                <a14:useLocalDpi xmlns:a14="http://schemas.microsoft.com/office/drawing/2010/main"/>
              </a:ext>
            </a:extLst>
          </a:blip>
          <a:srcRect/>
          <a:stretch/>
        </p:blipFill>
        <p:spPr>
          <a:xfrm>
            <a:off x="6374448" y="370845"/>
            <a:ext cx="2613892" cy="50234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Donut 9">
            <a:extLst>
              <a:ext uri="{FF2B5EF4-FFF2-40B4-BE49-F238E27FC236}">
                <a16:creationId xmlns="" xmlns:a16="http://schemas.microsoft.com/office/drawing/2014/main" id="{3DD836C5-CEB0-1F48-B21B-FB81FB0DCBD5}"/>
              </a:ext>
            </a:extLst>
          </p:cNvPr>
          <p:cNvSpPr/>
          <p:nvPr/>
        </p:nvSpPr>
        <p:spPr>
          <a:xfrm>
            <a:off x="6867633" y="2194562"/>
            <a:ext cx="1785210" cy="2126751"/>
          </a:xfrm>
          <a:prstGeom prst="donut">
            <a:avLst>
              <a:gd name="adj" fmla="val 46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1" name="Donut 10">
            <a:extLst>
              <a:ext uri="{FF2B5EF4-FFF2-40B4-BE49-F238E27FC236}">
                <a16:creationId xmlns="" xmlns:a16="http://schemas.microsoft.com/office/drawing/2014/main" id="{3DD836C5-CEB0-1F48-B21B-FB81FB0DCBD5}"/>
              </a:ext>
            </a:extLst>
          </p:cNvPr>
          <p:cNvSpPr/>
          <p:nvPr/>
        </p:nvSpPr>
        <p:spPr>
          <a:xfrm>
            <a:off x="3475210" y="2114424"/>
            <a:ext cx="2025681" cy="2206889"/>
          </a:xfrm>
          <a:prstGeom prst="donut">
            <a:avLst>
              <a:gd name="adj" fmla="val 46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3" name="Title 1">
            <a:extLst>
              <a:ext uri="{FF2B5EF4-FFF2-40B4-BE49-F238E27FC236}">
                <a16:creationId xmlns="" xmlns:a16="http://schemas.microsoft.com/office/drawing/2014/main" id="{E449614F-1D5F-844C-A07E-25E76910CC08}"/>
              </a:ext>
            </a:extLst>
          </p:cNvPr>
          <p:cNvSpPr txBox="1">
            <a:spLocks/>
          </p:cNvSpPr>
          <p:nvPr/>
        </p:nvSpPr>
        <p:spPr>
          <a:xfrm>
            <a:off x="0" y="5390850"/>
            <a:ext cx="9144000" cy="146715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smtClean="0"/>
              <a:t>Resilience &amp; Self-Reliance (CRRF) and Sustainable Livelihoods (</a:t>
            </a:r>
            <a:r>
              <a:rPr lang="en-US" sz="2800" dirty="0" err="1" smtClean="0"/>
              <a:t>ReHoPE</a:t>
            </a:r>
            <a:r>
              <a:rPr lang="en-US" sz="2800" dirty="0" smtClean="0"/>
              <a:t>) are far-fetched for people grappling with war-related injuries</a:t>
            </a:r>
            <a:endParaRPr lang="en-US" sz="2800"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46373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rot="5400000">
            <a:off x="-178038" y="1087561"/>
            <a:ext cx="4578952" cy="3390150"/>
          </a:xfrm>
        </p:spPr>
      </p:pic>
      <p:sp>
        <p:nvSpPr>
          <p:cNvPr id="6" name="Donut 5">
            <a:extLst>
              <a:ext uri="{FF2B5EF4-FFF2-40B4-BE49-F238E27FC236}">
                <a16:creationId xmlns="" xmlns:a16="http://schemas.microsoft.com/office/drawing/2014/main" id="{0CE4039A-4615-AD47-B12A-58F430A94F55}"/>
              </a:ext>
            </a:extLst>
          </p:cNvPr>
          <p:cNvSpPr/>
          <p:nvPr/>
        </p:nvSpPr>
        <p:spPr>
          <a:xfrm>
            <a:off x="2608430" y="2904991"/>
            <a:ext cx="1067563" cy="1335877"/>
          </a:xfrm>
          <a:prstGeom prst="donut">
            <a:avLst>
              <a:gd name="adj" fmla="val 108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pic>
        <p:nvPicPr>
          <p:cNvPr id="10"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0190" y="493160"/>
            <a:ext cx="5133810" cy="4578952"/>
          </a:xfrm>
          <a:prstGeom prst="rect">
            <a:avLst/>
          </a:prstGeom>
        </p:spPr>
      </p:pic>
      <p:sp>
        <p:nvSpPr>
          <p:cNvPr id="11" name="Title 1">
            <a:extLst>
              <a:ext uri="{FF2B5EF4-FFF2-40B4-BE49-F238E27FC236}">
                <a16:creationId xmlns="" xmlns:a16="http://schemas.microsoft.com/office/drawing/2014/main" id="{E449614F-1D5F-844C-A07E-25E76910CC08}"/>
              </a:ext>
            </a:extLst>
          </p:cNvPr>
          <p:cNvSpPr txBox="1">
            <a:spLocks/>
          </p:cNvSpPr>
          <p:nvPr/>
        </p:nvSpPr>
        <p:spPr>
          <a:xfrm>
            <a:off x="0" y="5390850"/>
            <a:ext cx="9144000" cy="146715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smtClean="0"/>
              <a:t>Resilience &amp; Self-Reliance (CRRF) and Sustainable Livelihoods (</a:t>
            </a:r>
            <a:r>
              <a:rPr lang="en-US" sz="2800" dirty="0" err="1" smtClean="0"/>
              <a:t>ReHoPE</a:t>
            </a:r>
            <a:r>
              <a:rPr lang="en-US" sz="2800" dirty="0" smtClean="0"/>
              <a:t>) are far-fetched for people grappling with war-related injuries</a:t>
            </a:r>
            <a:endParaRPr lang="en-US" sz="2800" dirty="0"/>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4266009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4"/>
            <a:ext cx="9144000" cy="925856"/>
          </a:xfrm>
          <a:solidFill>
            <a:srgbClr val="7030A0">
              <a:alpha val="38000"/>
            </a:srgbClr>
          </a:solidFill>
        </p:spPr>
        <p:style>
          <a:lnRef idx="2">
            <a:schemeClr val="accent1"/>
          </a:lnRef>
          <a:fillRef idx="1">
            <a:schemeClr val="lt1"/>
          </a:fillRef>
          <a:effectRef idx="0">
            <a:schemeClr val="accent1"/>
          </a:effectRef>
          <a:fontRef idx="minor">
            <a:schemeClr val="dk1"/>
          </a:fontRef>
        </p:style>
        <p:txBody>
          <a:bodyPr>
            <a:noAutofit/>
          </a:bodyPr>
          <a:lstStyle/>
          <a:p>
            <a:pPr algn="ctr"/>
            <a:r>
              <a:rPr lang="en-US" sz="3500" b="1" dirty="0" smtClean="0"/>
              <a:t>Statistical Glimpse </a:t>
            </a:r>
            <a:r>
              <a:rPr lang="mr-IN" sz="3500" b="1" dirty="0" smtClean="0"/>
              <a:t>–</a:t>
            </a:r>
            <a:r>
              <a:rPr lang="en-US" sz="3500" b="1" dirty="0" smtClean="0"/>
              <a:t> RLP’s Best Practice 2018</a:t>
            </a:r>
            <a:endParaRPr lang="en-US" sz="3500" dirty="0"/>
          </a:p>
        </p:txBody>
      </p:sp>
      <p:sp>
        <p:nvSpPr>
          <p:cNvPr id="4" name="TextBox 3">
            <a:extLst>
              <a:ext uri="{FF2B5EF4-FFF2-40B4-BE49-F238E27FC236}">
                <a16:creationId xmlns="" xmlns:a16="http://schemas.microsoft.com/office/drawing/2014/main" id="{DDAEEF51-62CF-4043-80AF-8949F7BEC31B}"/>
              </a:ext>
            </a:extLst>
          </p:cNvPr>
          <p:cNvSpPr txBox="1"/>
          <p:nvPr/>
        </p:nvSpPr>
        <p:spPr>
          <a:xfrm>
            <a:off x="152388" y="1695261"/>
            <a:ext cx="6279720" cy="584776"/>
          </a:xfrm>
          <a:prstGeom prst="rect">
            <a:avLst/>
          </a:prstGeom>
          <a:noFill/>
        </p:spPr>
        <p:txBody>
          <a:bodyPr wrap="none" rtlCol="0">
            <a:spAutoFit/>
          </a:bodyPr>
          <a:lstStyle/>
          <a:p>
            <a:pPr defTabSz="914400"/>
            <a:r>
              <a:rPr lang="en-US" sz="3200" b="1" i="1" dirty="0">
                <a:solidFill>
                  <a:srgbClr val="AF4205"/>
                </a:solidFill>
                <a:latin typeface="Arial" panose="020B0604020202020204" pitchFamily="34" charset="0"/>
                <a:cs typeface="Arial" panose="020B0604020202020204" pitchFamily="34" charset="0"/>
              </a:rPr>
              <a:t>Screened</a:t>
            </a:r>
            <a:r>
              <a:rPr lang="en-US" sz="3200" b="1" dirty="0">
                <a:solidFill>
                  <a:prstClr val="black"/>
                </a:solidFill>
                <a:latin typeface="Calibri"/>
              </a:rPr>
              <a:t> </a:t>
            </a:r>
            <a:r>
              <a:rPr lang="uk-UA" sz="3200" b="1" dirty="0">
                <a:solidFill>
                  <a:srgbClr val="000000"/>
                </a:solidFill>
                <a:latin typeface="Arial"/>
              </a:rPr>
              <a:t>4,316</a:t>
            </a:r>
            <a:r>
              <a:rPr lang="en-US" sz="3200" b="1" dirty="0" smtClean="0">
                <a:solidFill>
                  <a:prstClr val="black"/>
                </a:solidFill>
                <a:latin typeface="Calibri"/>
              </a:rPr>
              <a:t> (</a:t>
            </a:r>
            <a:r>
              <a:rPr lang="en-US" sz="3200" b="1" dirty="0">
                <a:solidFill>
                  <a:prstClr val="black"/>
                </a:solidFill>
                <a:latin typeface="Calibri"/>
              </a:rPr>
              <a:t>Jan</a:t>
            </a:r>
            <a:r>
              <a:rPr lang="en-US" sz="3200" b="1" dirty="0" smtClean="0">
                <a:solidFill>
                  <a:prstClr val="black"/>
                </a:solidFill>
                <a:latin typeface="Calibri"/>
              </a:rPr>
              <a:t>-Dec 17 2018)</a:t>
            </a:r>
            <a:endParaRPr lang="en-US" sz="3200" b="1" dirty="0">
              <a:solidFill>
                <a:prstClr val="black"/>
              </a:solidFill>
              <a:latin typeface="Calibri"/>
            </a:endParaRPr>
          </a:p>
        </p:txBody>
      </p:sp>
      <p:sp>
        <p:nvSpPr>
          <p:cNvPr id="5" name="TextBox 4">
            <a:extLst>
              <a:ext uri="{FF2B5EF4-FFF2-40B4-BE49-F238E27FC236}">
                <a16:creationId xmlns="" xmlns:a16="http://schemas.microsoft.com/office/drawing/2014/main" id="{9BAE8AF5-90BB-4D49-A970-D7EEA4026580}"/>
              </a:ext>
            </a:extLst>
          </p:cNvPr>
          <p:cNvSpPr txBox="1"/>
          <p:nvPr/>
        </p:nvSpPr>
        <p:spPr>
          <a:xfrm>
            <a:off x="892404" y="2662611"/>
            <a:ext cx="8025505" cy="1077218"/>
          </a:xfrm>
          <a:prstGeom prst="rect">
            <a:avLst/>
          </a:prstGeom>
          <a:noFill/>
        </p:spPr>
        <p:txBody>
          <a:bodyPr wrap="square" rtlCol="0">
            <a:spAutoFit/>
          </a:bodyPr>
          <a:lstStyle>
            <a:defPPr>
              <a:defRPr lang="en-US"/>
            </a:defPPr>
            <a:lvl1pPr>
              <a:defRPr sz="2400" b="1"/>
            </a:lvl1pPr>
          </a:lstStyle>
          <a:p>
            <a:pPr defTabSz="914400"/>
            <a:r>
              <a:rPr lang="en-US" sz="3200" i="1" dirty="0">
                <a:solidFill>
                  <a:srgbClr val="009DD9"/>
                </a:solidFill>
                <a:latin typeface="Arial" panose="020B0604020202020204" pitchFamily="34" charset="0"/>
                <a:cs typeface="Arial" panose="020B0604020202020204" pitchFamily="34" charset="0"/>
              </a:rPr>
              <a:t>Identified</a:t>
            </a:r>
            <a:r>
              <a:rPr lang="en-US" sz="3200" dirty="0">
                <a:solidFill>
                  <a:prstClr val="black"/>
                </a:solidFill>
                <a:latin typeface="Calibri"/>
              </a:rPr>
              <a:t> </a:t>
            </a:r>
            <a:r>
              <a:rPr lang="en-US" sz="3200" dirty="0" smtClean="0">
                <a:solidFill>
                  <a:prstClr val="black"/>
                </a:solidFill>
                <a:latin typeface="Calibri"/>
              </a:rPr>
              <a:t>1,432 survivors </a:t>
            </a:r>
            <a:r>
              <a:rPr lang="en-US" sz="3200" dirty="0">
                <a:solidFill>
                  <a:prstClr val="black"/>
                </a:solidFill>
                <a:latin typeface="Calibri"/>
              </a:rPr>
              <a:t>of war-related </a:t>
            </a:r>
            <a:r>
              <a:rPr lang="en-US" sz="3200" dirty="0" smtClean="0">
                <a:solidFill>
                  <a:prstClr val="black"/>
                </a:solidFill>
                <a:latin typeface="Calibri"/>
              </a:rPr>
              <a:t>injuries </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(33 percent) </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of those screened</a:t>
            </a:r>
            <a:endParaRPr lang="en-US" sz="3200" dirty="0">
              <a:solidFill>
                <a:srgbClr val="000000"/>
              </a:solidFill>
              <a:latin typeface="Calibri"/>
            </a:endParaRPr>
          </a:p>
        </p:txBody>
      </p:sp>
      <p:sp>
        <p:nvSpPr>
          <p:cNvPr id="6" name="Rectangle 5">
            <a:extLst>
              <a:ext uri="{FF2B5EF4-FFF2-40B4-BE49-F238E27FC236}">
                <a16:creationId xmlns="" xmlns:a16="http://schemas.microsoft.com/office/drawing/2014/main" id="{0D650051-CDE9-BE4D-A540-D83DFB16DB6F}"/>
              </a:ext>
            </a:extLst>
          </p:cNvPr>
          <p:cNvSpPr/>
          <p:nvPr/>
        </p:nvSpPr>
        <p:spPr>
          <a:xfrm>
            <a:off x="6432108" y="865600"/>
            <a:ext cx="2711892" cy="1774845"/>
          </a:xfrm>
          <a:prstGeom prst="rect">
            <a:avLst/>
          </a:prstGeom>
        </p:spPr>
        <p:txBody>
          <a:bodyPr wrap="square">
            <a:spAutoFit/>
          </a:bodyPr>
          <a:lstStyle/>
          <a:p>
            <a:pPr defTabSz="914400">
              <a:spcAft>
                <a:spcPts val="800"/>
              </a:spcAft>
            </a:pPr>
            <a:r>
              <a:rPr lang="en-US"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1,474 M</a:t>
            </a: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defTabSz="914400">
              <a:spcAft>
                <a:spcPts val="800"/>
              </a:spcAft>
            </a:pPr>
            <a:r>
              <a:rPr lang="en-US"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2,822 F</a:t>
            </a:r>
          </a:p>
          <a:p>
            <a:pPr defTabSz="914400">
              <a:spcAft>
                <a:spcPts val="800"/>
              </a:spcAft>
            </a:pPr>
            <a:r>
              <a:rPr lang="en-US"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20 SGNC</a:t>
            </a: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 xmlns:a16="http://schemas.microsoft.com/office/drawing/2014/main" id="{353F630A-6838-834B-9D3D-F53034C5B92B}"/>
              </a:ext>
            </a:extLst>
          </p:cNvPr>
          <p:cNvSpPr txBox="1"/>
          <p:nvPr/>
        </p:nvSpPr>
        <p:spPr>
          <a:xfrm>
            <a:off x="2026746" y="4890785"/>
            <a:ext cx="7117254" cy="584776"/>
          </a:xfrm>
          <a:prstGeom prst="rect">
            <a:avLst/>
          </a:prstGeom>
          <a:noFill/>
        </p:spPr>
        <p:txBody>
          <a:bodyPr wrap="square" rtlCol="0">
            <a:spAutoFit/>
          </a:bodyPr>
          <a:lstStyle>
            <a:defPPr>
              <a:defRPr lang="en-US"/>
            </a:defPPr>
            <a:lvl1pPr>
              <a:defRPr sz="3200" b="1"/>
            </a:lvl1pPr>
          </a:lstStyle>
          <a:p>
            <a:pPr defTabSz="914400"/>
            <a:r>
              <a:rPr lang="en-US" i="1" dirty="0">
                <a:solidFill>
                  <a:srgbClr val="7CCA62">
                    <a:lumMod val="50000"/>
                  </a:srgbClr>
                </a:solidFill>
                <a:latin typeface="Arial" panose="020B0604020202020204" pitchFamily="34" charset="0"/>
                <a:cs typeface="Arial" panose="020B0604020202020204" pitchFamily="34" charset="0"/>
              </a:rPr>
              <a:t>Supported</a:t>
            </a:r>
            <a:r>
              <a:rPr lang="en-US" dirty="0">
                <a:solidFill>
                  <a:srgbClr val="7CCA62">
                    <a:lumMod val="50000"/>
                  </a:srgbClr>
                </a:solidFill>
                <a:latin typeface="Calibri"/>
              </a:rPr>
              <a:t> </a:t>
            </a:r>
            <a:r>
              <a:rPr lang="en-US" dirty="0" smtClean="0">
                <a:solidFill>
                  <a:srgbClr val="7CCA62">
                    <a:lumMod val="50000"/>
                  </a:srgbClr>
                </a:solidFill>
                <a:latin typeface="Calibri"/>
              </a:rPr>
              <a:t>recovery &amp; healing for </a:t>
            </a:r>
            <a:r>
              <a:rPr lang="en-US" dirty="0" smtClean="0">
                <a:solidFill>
                  <a:prstClr val="black"/>
                </a:solidFill>
                <a:latin typeface="Calibri"/>
              </a:rPr>
              <a:t>1,054</a:t>
            </a:r>
            <a:endParaRPr lang="en-US" dirty="0">
              <a:solidFill>
                <a:prstClr val="black"/>
              </a:solidFill>
              <a:latin typeface="Calibri"/>
            </a:endParaRPr>
          </a:p>
        </p:txBody>
      </p:sp>
      <p:sp>
        <p:nvSpPr>
          <p:cNvPr id="9" name="Rectangle 8">
            <a:extLst>
              <a:ext uri="{FF2B5EF4-FFF2-40B4-BE49-F238E27FC236}">
                <a16:creationId xmlns="" xmlns:a16="http://schemas.microsoft.com/office/drawing/2014/main" id="{AD5B3CDD-51B4-3940-BFBA-B9A29FD22743}"/>
              </a:ext>
            </a:extLst>
          </p:cNvPr>
          <p:cNvSpPr/>
          <p:nvPr/>
        </p:nvSpPr>
        <p:spPr>
          <a:xfrm>
            <a:off x="3386830" y="5680856"/>
            <a:ext cx="5757170" cy="1200329"/>
          </a:xfrm>
          <a:prstGeom prst="rect">
            <a:avLst/>
          </a:prstGeom>
          <a:noFill/>
        </p:spPr>
        <p:txBody>
          <a:bodyPr wrap="square" rtlCol="0">
            <a:spAutoFit/>
          </a:bodyPr>
          <a:lstStyle/>
          <a:p>
            <a:pPr defTabSz="914400"/>
            <a:r>
              <a:rPr lang="en-US" sz="3200" b="1" i="1" dirty="0">
                <a:solidFill>
                  <a:srgbClr val="660066"/>
                </a:solidFill>
                <a:latin typeface="Arial" panose="020B0604020202020204" pitchFamily="34" charset="0"/>
                <a:cs typeface="Arial" panose="020B0604020202020204" pitchFamily="34" charset="0"/>
              </a:rPr>
              <a:t>Documented</a:t>
            </a:r>
            <a:r>
              <a:rPr lang="en-US" sz="3600" b="1" dirty="0">
                <a:solidFill>
                  <a:srgbClr val="660066"/>
                </a:solidFill>
                <a:latin typeface="Calibri"/>
              </a:rPr>
              <a:t> </a:t>
            </a:r>
            <a:r>
              <a:rPr lang="en-US" sz="3600" b="1" dirty="0" smtClean="0">
                <a:solidFill>
                  <a:prstClr val="black"/>
                </a:solidFill>
                <a:latin typeface="Calibri"/>
              </a:rPr>
              <a:t>Satisfaction</a:t>
            </a:r>
            <a:r>
              <a:rPr lang="en-US" sz="3600" b="1" dirty="0">
                <a:solidFill>
                  <a:prstClr val="black"/>
                </a:solidFill>
                <a:latin typeface="Calibri"/>
              </a:rPr>
              <a:t>, </a:t>
            </a:r>
            <a:r>
              <a:rPr lang="en-US" sz="3600" b="1" dirty="0" smtClean="0">
                <a:solidFill>
                  <a:prstClr val="black"/>
                </a:solidFill>
                <a:latin typeface="Calibri"/>
              </a:rPr>
              <a:t>Success Stories, Testimonies</a:t>
            </a:r>
            <a:endParaRPr lang="en-US" sz="3000" b="1" u="sng" dirty="0">
              <a:solidFill>
                <a:prstClr val="black"/>
              </a:solidFill>
              <a:latin typeface="Calibri"/>
            </a:endParaRPr>
          </a:p>
        </p:txBody>
      </p:sp>
      <p:sp>
        <p:nvSpPr>
          <p:cNvPr id="3" name="TextBox 2"/>
          <p:cNvSpPr txBox="1"/>
          <p:nvPr/>
        </p:nvSpPr>
        <p:spPr>
          <a:xfrm>
            <a:off x="1661930" y="4084535"/>
            <a:ext cx="3243227" cy="584776"/>
          </a:xfrm>
          <a:prstGeom prst="rect">
            <a:avLst/>
          </a:prstGeom>
          <a:noFill/>
        </p:spPr>
        <p:txBody>
          <a:bodyPr wrap="square" rtlCol="0">
            <a:spAutoFit/>
          </a:bodyPr>
          <a:lstStyle>
            <a:defPPr>
              <a:defRPr lang="en-US"/>
            </a:defPPr>
            <a:lvl1pPr>
              <a:defRPr sz="3200" b="1" i="1">
                <a:solidFill>
                  <a:srgbClr val="002060"/>
                </a:solidFill>
                <a:latin typeface="Arial" panose="020B0604020202020204" pitchFamily="34" charset="0"/>
                <a:cs typeface="Arial" panose="020B0604020202020204" pitchFamily="34" charset="0"/>
              </a:defRPr>
            </a:lvl1pPr>
          </a:lstStyle>
          <a:p>
            <a:pPr defTabSz="914400"/>
            <a:r>
              <a:rPr lang="en-US" dirty="0">
                <a:solidFill>
                  <a:srgbClr val="000000"/>
                </a:solidFill>
              </a:rPr>
              <a:t>Referred 1,054</a:t>
            </a:r>
          </a:p>
        </p:txBody>
      </p:sp>
      <p:sp>
        <p:nvSpPr>
          <p:cNvPr id="10" name="Rectangle 9"/>
          <p:cNvSpPr/>
          <p:nvPr/>
        </p:nvSpPr>
        <p:spPr>
          <a:xfrm>
            <a:off x="5157181" y="4084535"/>
            <a:ext cx="3341380" cy="584776"/>
          </a:xfrm>
          <a:prstGeom prst="rect">
            <a:avLst/>
          </a:prstGeom>
        </p:spPr>
        <p:txBody>
          <a:bodyPr wrap="none">
            <a:spAutoFit/>
          </a:bodyPr>
          <a:lstStyle/>
          <a:p>
            <a:pPr defTabSz="914400"/>
            <a:r>
              <a:rPr lang="en-US" sz="3200" b="1" dirty="0">
                <a:solidFill>
                  <a:srgbClr val="FF0000"/>
                </a:solidFill>
                <a:latin typeface="Calibri" panose="020F0502020204030204" pitchFamily="34" charset="0"/>
                <a:cs typeface="Times New Roman" panose="02020603050405020304" pitchFamily="18" charset="0"/>
              </a:rPr>
              <a:t>(78m, 135f</a:t>
            </a:r>
            <a:r>
              <a:rPr lang="en-US" sz="3200" b="1" dirty="0" smtClean="0">
                <a:solidFill>
                  <a:srgbClr val="FF0000"/>
                </a:solidFill>
                <a:latin typeface="Calibri" panose="020F0502020204030204" pitchFamily="34" charset="0"/>
                <a:cs typeface="Times New Roman" panose="02020603050405020304" pitchFamily="18" charset="0"/>
              </a:rPr>
              <a:t>) clients </a:t>
            </a:r>
            <a:endParaRPr lang="en-US" dirty="0">
              <a:solidFill>
                <a:prstClr val="black"/>
              </a:solidFill>
              <a:latin typeface="Calibri"/>
            </a:endParaRPr>
          </a:p>
        </p:txBody>
      </p:sp>
      <p:sp>
        <p:nvSpPr>
          <p:cNvPr id="8" name="Footer Placeholder 7"/>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371736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9" grpId="0"/>
      <p:bldP spid="3"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AEEF51-62CF-4043-80AF-8949F7BEC31B}"/>
              </a:ext>
            </a:extLst>
          </p:cNvPr>
          <p:cNvSpPr txBox="1"/>
          <p:nvPr/>
        </p:nvSpPr>
        <p:spPr>
          <a:xfrm>
            <a:off x="0" y="3"/>
            <a:ext cx="2099720" cy="769441"/>
          </a:xfrm>
          <a:prstGeom prst="rect">
            <a:avLst/>
          </a:prstGeom>
          <a:noFill/>
        </p:spPr>
        <p:txBody>
          <a:bodyPr wrap="none" rtlCol="0">
            <a:spAutoFit/>
          </a:bodyPr>
          <a:lstStyle/>
          <a:p>
            <a:pPr defTabSz="914400"/>
            <a:r>
              <a:rPr lang="en-US" sz="4400" b="1" i="1" dirty="0" smtClean="0">
                <a:solidFill>
                  <a:srgbClr val="AF4205"/>
                </a:solidFill>
                <a:latin typeface="Arial" panose="020B0604020202020204" pitchFamily="34" charset="0"/>
                <a:cs typeface="Arial" panose="020B0604020202020204" pitchFamily="34" charset="0"/>
              </a:rPr>
              <a:t>Screen</a:t>
            </a:r>
            <a:endParaRPr lang="en-US" sz="4400" b="1" dirty="0">
              <a:solidFill>
                <a:prstClr val="black"/>
              </a:solidFill>
              <a:latin typeface="Calibri"/>
            </a:endParaRPr>
          </a:p>
        </p:txBody>
      </p:sp>
      <p:sp>
        <p:nvSpPr>
          <p:cNvPr id="5" name="Up Arrow 4"/>
          <p:cNvSpPr/>
          <p:nvPr/>
        </p:nvSpPr>
        <p:spPr>
          <a:xfrm rot="10800000">
            <a:off x="643852" y="2766959"/>
            <a:ext cx="291056" cy="59967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TextBox 5"/>
          <p:cNvSpPr txBox="1"/>
          <p:nvPr/>
        </p:nvSpPr>
        <p:spPr>
          <a:xfrm>
            <a:off x="1" y="1399233"/>
            <a:ext cx="1711055" cy="1200329"/>
          </a:xfrm>
          <a:prstGeom prst="rect">
            <a:avLst/>
          </a:prstGeom>
          <a:noFill/>
        </p:spPr>
        <p:txBody>
          <a:bodyPr wrap="square" rtlCol="0">
            <a:spAutoFit/>
          </a:bodyPr>
          <a:lstStyle/>
          <a:p>
            <a:pPr algn="ctr" defTabSz="914400"/>
            <a:r>
              <a:rPr lang="en-US" dirty="0" smtClean="0">
                <a:solidFill>
                  <a:prstClr val="black"/>
                </a:solidFill>
                <a:latin typeface="Calibri"/>
              </a:rPr>
              <a:t>Experiences of war</a:t>
            </a:r>
          </a:p>
          <a:p>
            <a:pPr algn="ctr" defTabSz="914400"/>
            <a:r>
              <a:rPr lang="en-US" dirty="0" smtClean="0">
                <a:solidFill>
                  <a:prstClr val="black"/>
                </a:solidFill>
                <a:latin typeface="Calibri"/>
              </a:rPr>
              <a:t>(Before, During, &amp; After Flight)</a:t>
            </a:r>
            <a:endParaRPr lang="en-US" dirty="0">
              <a:solidFill>
                <a:prstClr val="black"/>
              </a:solidFill>
              <a:latin typeface="Calibri"/>
            </a:endParaRPr>
          </a:p>
        </p:txBody>
      </p:sp>
      <p:sp>
        <p:nvSpPr>
          <p:cNvPr id="7" name="Up Arrow 6"/>
          <p:cNvSpPr/>
          <p:nvPr/>
        </p:nvSpPr>
        <p:spPr>
          <a:xfrm rot="10800000">
            <a:off x="643493" y="717253"/>
            <a:ext cx="282595" cy="717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TextBox 7"/>
          <p:cNvSpPr txBox="1"/>
          <p:nvPr/>
        </p:nvSpPr>
        <p:spPr>
          <a:xfrm>
            <a:off x="-1437" y="3344864"/>
            <a:ext cx="1563800" cy="646331"/>
          </a:xfrm>
          <a:prstGeom prst="rect">
            <a:avLst/>
          </a:prstGeom>
          <a:noFill/>
        </p:spPr>
        <p:txBody>
          <a:bodyPr wrap="none" rtlCol="0">
            <a:spAutoFit/>
          </a:bodyPr>
          <a:lstStyle/>
          <a:p>
            <a:pPr algn="ctr" defTabSz="914400"/>
            <a:r>
              <a:rPr lang="en-US" dirty="0" smtClean="0">
                <a:solidFill>
                  <a:prstClr val="black"/>
                </a:solidFill>
                <a:latin typeface="Calibri"/>
              </a:rPr>
              <a:t>Screening Tool</a:t>
            </a:r>
          </a:p>
          <a:p>
            <a:pPr defTabSz="914400"/>
            <a:r>
              <a:rPr lang="en-US" dirty="0" smtClean="0">
                <a:solidFill>
                  <a:prstClr val="black"/>
                </a:solidFill>
                <a:latin typeface="Calibri"/>
              </a:rPr>
              <a:t>(using PDAs)</a:t>
            </a:r>
            <a:endParaRPr lang="en-US" dirty="0">
              <a:solidFill>
                <a:prstClr val="black"/>
              </a:solidFill>
              <a:latin typeface="Calibri"/>
            </a:endParaRPr>
          </a:p>
        </p:txBody>
      </p:sp>
      <p:sp>
        <p:nvSpPr>
          <p:cNvPr id="9" name="Title 1"/>
          <p:cNvSpPr txBox="1">
            <a:spLocks/>
          </p:cNvSpPr>
          <p:nvPr/>
        </p:nvSpPr>
        <p:spPr>
          <a:xfrm>
            <a:off x="0" y="6114293"/>
            <a:ext cx="9144000" cy="743709"/>
          </a:xfrm>
          <a:prstGeom prst="rect">
            <a:avLst/>
          </a:prstGeom>
          <a:solidFill>
            <a:srgbClr val="7030A0">
              <a:alpha val="38000"/>
            </a:srgb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4800" b="1" dirty="0" smtClean="0">
                <a:solidFill>
                  <a:prstClr val="black"/>
                </a:solidFill>
                <a:latin typeface="Calibri"/>
              </a:rPr>
              <a:t>Enabling </a:t>
            </a:r>
            <a:r>
              <a:rPr lang="en-US" sz="4800" b="1" dirty="0" smtClean="0">
                <a:solidFill>
                  <a:srgbClr val="10CF9B">
                    <a:lumMod val="50000"/>
                  </a:srgbClr>
                </a:solidFill>
                <a:latin typeface="American Typewriter"/>
                <a:cs typeface="American Typewriter"/>
              </a:rPr>
              <a:t>disclosure </a:t>
            </a:r>
            <a:r>
              <a:rPr lang="en-GB" sz="4800" b="1" dirty="0" smtClean="0">
                <a:solidFill>
                  <a:prstClr val="black"/>
                </a:solidFill>
                <a:latin typeface="Calibri"/>
              </a:rPr>
              <a:t>for </a:t>
            </a:r>
            <a:r>
              <a:rPr lang="en-GB" sz="4800" b="1" dirty="0">
                <a:solidFill>
                  <a:prstClr val="black"/>
                </a:solidFill>
                <a:latin typeface="Calibri"/>
              </a:rPr>
              <a:t>war-related </a:t>
            </a:r>
            <a:r>
              <a:rPr lang="en-GB" sz="4800" b="1" dirty="0" smtClean="0">
                <a:solidFill>
                  <a:prstClr val="black"/>
                </a:solidFill>
                <a:latin typeface="Calibri"/>
              </a:rPr>
              <a:t>injuries</a:t>
            </a:r>
            <a:endParaRPr lang="en-US" sz="4600" b="1" dirty="0">
              <a:solidFill>
                <a:prstClr val="black"/>
              </a:solidFill>
              <a:latin typeface="Calibri"/>
            </a:endParaRPr>
          </a:p>
        </p:txBody>
      </p:sp>
      <p:sp>
        <p:nvSpPr>
          <p:cNvPr id="16" name="Up Arrow 15"/>
          <p:cNvSpPr/>
          <p:nvPr/>
        </p:nvSpPr>
        <p:spPr>
          <a:xfrm rot="8061244">
            <a:off x="1335853" y="2547505"/>
            <a:ext cx="388075" cy="4497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7" name="TextBox 16"/>
          <p:cNvSpPr txBox="1"/>
          <p:nvPr/>
        </p:nvSpPr>
        <p:spPr>
          <a:xfrm>
            <a:off x="1246401" y="3003878"/>
            <a:ext cx="965416" cy="646331"/>
          </a:xfrm>
          <a:prstGeom prst="rect">
            <a:avLst/>
          </a:prstGeom>
          <a:noFill/>
        </p:spPr>
        <p:txBody>
          <a:bodyPr wrap="none" rtlCol="0">
            <a:spAutoFit/>
          </a:bodyPr>
          <a:lstStyle/>
          <a:p>
            <a:pPr algn="ctr" defTabSz="914400"/>
            <a:r>
              <a:rPr lang="en-US" dirty="0" smtClean="0">
                <a:solidFill>
                  <a:prstClr val="black"/>
                </a:solidFill>
                <a:latin typeface="Calibri"/>
              </a:rPr>
              <a:t>Profiling</a:t>
            </a:r>
          </a:p>
          <a:p>
            <a:pPr algn="ctr" defTabSz="914400"/>
            <a:r>
              <a:rPr lang="en-US" dirty="0" smtClean="0">
                <a:solidFill>
                  <a:prstClr val="black"/>
                </a:solidFill>
                <a:latin typeface="Calibri"/>
              </a:rPr>
              <a:t>Form</a:t>
            </a:r>
            <a:endParaRPr lang="en-US" dirty="0">
              <a:solidFill>
                <a:prstClr val="black"/>
              </a:solidFill>
              <a:latin typeface="Calibri"/>
            </a:endParaRPr>
          </a:p>
        </p:txBody>
      </p:sp>
      <p:sp>
        <p:nvSpPr>
          <p:cNvPr id="18" name="Title 1"/>
          <p:cNvSpPr txBox="1">
            <a:spLocks/>
          </p:cNvSpPr>
          <p:nvPr/>
        </p:nvSpPr>
        <p:spPr>
          <a:xfrm>
            <a:off x="5168444" y="3"/>
            <a:ext cx="3975557" cy="1246375"/>
          </a:xfrm>
          <a:prstGeom prst="rect">
            <a:avLst/>
          </a:prstGeom>
          <a:solidFill>
            <a:srgbClr val="7030A0">
              <a:alpha val="17000"/>
            </a:srgb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100" b="1" dirty="0" smtClean="0">
                <a:solidFill>
                  <a:prstClr val="black"/>
                </a:solidFill>
                <a:latin typeface="Calibri"/>
              </a:rPr>
              <a:t>Tackling Silences around CRSV</a:t>
            </a:r>
            <a:endParaRPr lang="en-US" sz="4100" b="1" dirty="0">
              <a:solidFill>
                <a:prstClr val="black"/>
              </a:solidFill>
              <a:latin typeface="Calibri"/>
            </a:endParaRPr>
          </a:p>
        </p:txBody>
      </p:sp>
      <p:sp>
        <p:nvSpPr>
          <p:cNvPr id="24" name="TextBox 23">
            <a:extLst>
              <a:ext uri="{FF2B5EF4-FFF2-40B4-BE49-F238E27FC236}">
                <a16:creationId xmlns="" xmlns:a16="http://schemas.microsoft.com/office/drawing/2014/main" id="{9BAE8AF5-90BB-4D49-A970-D7EEA4026580}"/>
              </a:ext>
            </a:extLst>
          </p:cNvPr>
          <p:cNvSpPr txBox="1"/>
          <p:nvPr/>
        </p:nvSpPr>
        <p:spPr>
          <a:xfrm>
            <a:off x="5803474" y="4090234"/>
            <a:ext cx="3340526" cy="1477328"/>
          </a:xfrm>
          <a:prstGeom prst="rect">
            <a:avLst/>
          </a:prstGeom>
          <a:noFill/>
        </p:spPr>
        <p:txBody>
          <a:bodyPr wrap="square" rtlCol="0">
            <a:spAutoFit/>
          </a:bodyPr>
          <a:lstStyle>
            <a:defPPr>
              <a:defRPr lang="en-US"/>
            </a:defPPr>
            <a:lvl1pPr>
              <a:defRPr sz="2400" b="1"/>
            </a:lvl1pPr>
          </a:lstStyle>
          <a:p>
            <a:pPr algn="ctr" defTabSz="914400"/>
            <a:r>
              <a:rPr lang="en-US" sz="3000" dirty="0" smtClean="0">
                <a:solidFill>
                  <a:prstClr val="black"/>
                </a:solidFill>
                <a:latin typeface="Calibri"/>
              </a:rPr>
              <a:t>1,432 </a:t>
            </a:r>
            <a:r>
              <a:rPr lang="en-US" sz="3000" i="1" dirty="0" smtClean="0">
                <a:solidFill>
                  <a:srgbClr val="009DD9"/>
                </a:solidFill>
                <a:latin typeface="Arial" panose="020B0604020202020204" pitchFamily="34" charset="0"/>
                <a:cs typeface="Arial" panose="020B0604020202020204" pitchFamily="34" charset="0"/>
              </a:rPr>
              <a:t>disclosed</a:t>
            </a:r>
            <a:r>
              <a:rPr lang="en-US" sz="3000" dirty="0" smtClean="0">
                <a:solidFill>
                  <a:prstClr val="black"/>
                </a:solidFill>
                <a:latin typeface="Calibri"/>
              </a:rPr>
              <a:t> of exp. of war</a:t>
            </a:r>
            <a:r>
              <a:rPr lang="en-US" sz="3000" dirty="0">
                <a:solidFill>
                  <a:prstClr val="black"/>
                </a:solidFill>
                <a:latin typeface="Calibri"/>
              </a:rPr>
              <a:t>-related </a:t>
            </a:r>
            <a:r>
              <a:rPr lang="en-US" sz="3000" dirty="0" smtClean="0">
                <a:solidFill>
                  <a:prstClr val="black"/>
                </a:solidFill>
                <a:latin typeface="Calibri"/>
              </a:rPr>
              <a:t>injuries</a:t>
            </a:r>
            <a:endParaRPr lang="en-US" sz="3000" u="sng" dirty="0">
              <a:solidFill>
                <a:srgbClr val="0BD0D9">
                  <a:lumMod val="50000"/>
                </a:srgbClr>
              </a:solidFill>
              <a:latin typeface="Calibri"/>
            </a:endParaRPr>
          </a:p>
        </p:txBody>
      </p:sp>
      <p:sp>
        <p:nvSpPr>
          <p:cNvPr id="2" name="TextBox 1"/>
          <p:cNvSpPr txBox="1"/>
          <p:nvPr/>
        </p:nvSpPr>
        <p:spPr>
          <a:xfrm>
            <a:off x="6191551" y="1269895"/>
            <a:ext cx="2952450" cy="1810403"/>
          </a:xfrm>
          <a:prstGeom prst="rect">
            <a:avLst/>
          </a:prstGeom>
          <a:solidFill>
            <a:srgbClr val="FF6600">
              <a:alpha val="31000"/>
            </a:srgb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defPPr>
              <a:defRPr lang="en-US"/>
            </a:defPPr>
            <a:lvl1pPr algn="ctr">
              <a:lnSpc>
                <a:spcPct val="90000"/>
              </a:lnSpc>
              <a:spcBef>
                <a:spcPct val="0"/>
              </a:spcBef>
              <a:buNone/>
              <a:defRPr sz="41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400"/>
            <a:r>
              <a:rPr lang="en-US" sz="2500" b="0" dirty="0">
                <a:solidFill>
                  <a:prstClr val="black"/>
                </a:solidFill>
                <a:latin typeface="Calibri"/>
              </a:rPr>
              <a:t>Which harms individual survivors, their immediate families, and communities </a:t>
            </a:r>
          </a:p>
        </p:txBody>
      </p:sp>
      <p:sp>
        <p:nvSpPr>
          <p:cNvPr id="19" name="Bent-Up Arrow 18"/>
          <p:cNvSpPr/>
          <p:nvPr/>
        </p:nvSpPr>
        <p:spPr>
          <a:xfrm rot="5400000">
            <a:off x="5418414" y="1602036"/>
            <a:ext cx="1105275" cy="440996"/>
          </a:xfrm>
          <a:prstGeom prst="bentUpArrow">
            <a:avLst>
              <a:gd name="adj1" fmla="val 18181"/>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0" name="Rectangle 19"/>
          <p:cNvSpPr/>
          <p:nvPr/>
        </p:nvSpPr>
        <p:spPr>
          <a:xfrm>
            <a:off x="1864602" y="3887735"/>
            <a:ext cx="3837773"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fontAlgn="b"/>
            <a:r>
              <a:rPr lang="hr-HR" sz="6000" b="1" dirty="0" smtClean="0">
                <a:solidFill>
                  <a:srgbClr val="000000"/>
                </a:solidFill>
                <a:latin typeface="Calibri"/>
              </a:rPr>
              <a:t>33.2% Disclosure</a:t>
            </a:r>
            <a:endParaRPr lang="hr-HR" sz="6000" b="1" dirty="0">
              <a:solidFill>
                <a:srgbClr val="000000"/>
              </a:solidFill>
              <a:latin typeface="Calibri"/>
            </a:endParaRPr>
          </a:p>
        </p:txBody>
      </p:sp>
      <p:sp>
        <p:nvSpPr>
          <p:cNvPr id="21" name="TextBox 20"/>
          <p:cNvSpPr txBox="1"/>
          <p:nvPr/>
        </p:nvSpPr>
        <p:spPr>
          <a:xfrm>
            <a:off x="2231429" y="293957"/>
            <a:ext cx="2892917" cy="1323439"/>
          </a:xfrm>
          <a:prstGeom prst="rect">
            <a:avLst/>
          </a:prstGeom>
          <a:noFill/>
        </p:spPr>
        <p:txBody>
          <a:bodyPr wrap="square" rtlCol="0">
            <a:spAutoFit/>
          </a:bodyPr>
          <a:lstStyle/>
          <a:p>
            <a:pPr algn="ctr" defTabSz="914400"/>
            <a:r>
              <a:rPr lang="en-US" sz="4000" b="1" dirty="0" smtClean="0">
                <a:solidFill>
                  <a:srgbClr val="0000FF"/>
                </a:solidFill>
                <a:latin typeface="Calibri"/>
              </a:rPr>
              <a:t>4,316</a:t>
            </a:r>
          </a:p>
          <a:p>
            <a:pPr algn="ctr" defTabSz="914400"/>
            <a:r>
              <a:rPr lang="en-US" sz="4000" b="1" dirty="0" smtClean="0">
                <a:solidFill>
                  <a:prstClr val="black"/>
                </a:solidFill>
                <a:latin typeface="Calibri"/>
              </a:rPr>
              <a:t>Screened</a:t>
            </a:r>
          </a:p>
        </p:txBody>
      </p:sp>
      <p:pic>
        <p:nvPicPr>
          <p:cNvPr id="22" name="Picture 21" descr="images.png"/>
          <p:cNvPicPr>
            <a:picLocks noChangeAspect="1"/>
          </p:cNvPicPr>
          <p:nvPr/>
        </p:nvPicPr>
        <p:blipFill rotWithShape="1">
          <a:blip r:embed="rId2" cstate="email">
            <a:extLst>
              <a:ext uri="{28A0092B-C50C-407E-A947-70E740481C1C}">
                <a14:useLocalDpi xmlns:a14="http://schemas.microsoft.com/office/drawing/2010/main"/>
              </a:ext>
            </a:extLst>
          </a:blip>
          <a:srcRect l="46191"/>
          <a:stretch/>
        </p:blipFill>
        <p:spPr>
          <a:xfrm>
            <a:off x="2354906" y="1614214"/>
            <a:ext cx="755575" cy="1872233"/>
          </a:xfrm>
          <a:prstGeom prst="rect">
            <a:avLst/>
          </a:prstGeom>
        </p:spPr>
      </p:pic>
      <p:pic>
        <p:nvPicPr>
          <p:cNvPr id="25" name="Picture 24" descr="images.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6304" y="1588167"/>
            <a:ext cx="695114" cy="1886062"/>
          </a:xfrm>
          <a:prstGeom prst="rect">
            <a:avLst/>
          </a:prstGeom>
        </p:spPr>
      </p:pic>
      <p:sp>
        <p:nvSpPr>
          <p:cNvPr id="26" name="Rectangle 25"/>
          <p:cNvSpPr/>
          <p:nvPr/>
        </p:nvSpPr>
        <p:spPr>
          <a:xfrm>
            <a:off x="1986211" y="3393218"/>
            <a:ext cx="1178915" cy="477054"/>
          </a:xfrm>
          <a:prstGeom prst="rect">
            <a:avLst/>
          </a:prstGeom>
        </p:spPr>
        <p:txBody>
          <a:bodyPr wrap="square">
            <a:spAutoFit/>
          </a:bodyPr>
          <a:lstStyle/>
          <a:p>
            <a:pPr algn="r" defTabSz="914400" fontAlgn="b"/>
            <a:r>
              <a:rPr lang="nb-NO" sz="2500" b="1" dirty="0">
                <a:solidFill>
                  <a:srgbClr val="000000"/>
                </a:solidFill>
                <a:latin typeface="Calibri"/>
              </a:rPr>
              <a:t> </a:t>
            </a:r>
            <a:r>
              <a:rPr lang="nb-NO" sz="2500" b="1" dirty="0" smtClean="0">
                <a:solidFill>
                  <a:srgbClr val="000000"/>
                </a:solidFill>
                <a:latin typeface="Calibri"/>
              </a:rPr>
              <a:t>65.4% </a:t>
            </a:r>
            <a:endParaRPr lang="nb-NO" sz="2500" b="1" dirty="0">
              <a:solidFill>
                <a:srgbClr val="000000"/>
              </a:solidFill>
              <a:latin typeface="Calibri"/>
            </a:endParaRPr>
          </a:p>
        </p:txBody>
      </p:sp>
      <p:sp>
        <p:nvSpPr>
          <p:cNvPr id="27" name="Rectangle 26"/>
          <p:cNvSpPr/>
          <p:nvPr/>
        </p:nvSpPr>
        <p:spPr>
          <a:xfrm>
            <a:off x="4019147" y="3342980"/>
            <a:ext cx="1277415" cy="477054"/>
          </a:xfrm>
          <a:prstGeom prst="rect">
            <a:avLst/>
          </a:prstGeom>
        </p:spPr>
        <p:txBody>
          <a:bodyPr wrap="square">
            <a:spAutoFit/>
          </a:bodyPr>
          <a:lstStyle/>
          <a:p>
            <a:pPr algn="r" defTabSz="914400" fontAlgn="b"/>
            <a:r>
              <a:rPr lang="nb-NO" sz="2500" b="1" dirty="0">
                <a:solidFill>
                  <a:srgbClr val="000000"/>
                </a:solidFill>
                <a:latin typeface="Calibri"/>
              </a:rPr>
              <a:t> </a:t>
            </a:r>
            <a:r>
              <a:rPr lang="nb-NO" sz="2500" b="1" dirty="0" smtClean="0">
                <a:solidFill>
                  <a:srgbClr val="000000"/>
                </a:solidFill>
                <a:latin typeface="Calibri"/>
              </a:rPr>
              <a:t>34.2% </a:t>
            </a:r>
            <a:endParaRPr lang="nb-NO" sz="2500" b="1" dirty="0">
              <a:solidFill>
                <a:srgbClr val="000000"/>
              </a:solidFill>
              <a:latin typeface="Calibri"/>
            </a:endParaRPr>
          </a:p>
        </p:txBody>
      </p:sp>
      <p:pic>
        <p:nvPicPr>
          <p:cNvPr id="28" name="Picture 27" descr="Unknown 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13294" y="1608877"/>
            <a:ext cx="717155" cy="1895085"/>
          </a:xfrm>
          <a:prstGeom prst="rect">
            <a:avLst/>
          </a:prstGeom>
        </p:spPr>
      </p:pic>
      <p:sp>
        <p:nvSpPr>
          <p:cNvPr id="29" name="Rectangle 28"/>
          <p:cNvSpPr/>
          <p:nvPr/>
        </p:nvSpPr>
        <p:spPr>
          <a:xfrm>
            <a:off x="3343993" y="3357030"/>
            <a:ext cx="718076" cy="477054"/>
          </a:xfrm>
          <a:prstGeom prst="rect">
            <a:avLst/>
          </a:prstGeom>
        </p:spPr>
        <p:txBody>
          <a:bodyPr wrap="square">
            <a:spAutoFit/>
          </a:bodyPr>
          <a:lstStyle/>
          <a:p>
            <a:pPr algn="r" defTabSz="914400" fontAlgn="b"/>
            <a:r>
              <a:rPr lang="nb-NO" sz="2500" b="1" dirty="0" smtClean="0">
                <a:solidFill>
                  <a:srgbClr val="000000"/>
                </a:solidFill>
                <a:latin typeface="Calibri"/>
              </a:rPr>
              <a:t>.5% </a:t>
            </a:r>
            <a:endParaRPr lang="nb-NO" sz="2500" b="1" dirty="0">
              <a:solidFill>
                <a:srgbClr val="000000"/>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740692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6" grpId="0" animBg="1"/>
      <p:bldP spid="17" grpId="0"/>
      <p:bldP spid="18" grpId="0" animBg="1"/>
      <p:bldP spid="24" grpId="0"/>
      <p:bldP spid="2"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03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5" name="TextBox 4"/>
          <p:cNvSpPr txBox="1"/>
          <p:nvPr/>
        </p:nvSpPr>
        <p:spPr>
          <a:xfrm>
            <a:off x="0" y="5741738"/>
            <a:ext cx="9144000" cy="1116262"/>
          </a:xfrm>
          <a:prstGeom prst="rect">
            <a:avLst/>
          </a:prstGeo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a:spcBef>
                <a:spcPct val="0"/>
              </a:spcBef>
              <a:buNone/>
              <a:defRPr sz="3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Address Climate Change issues affecting refugees and hosts</a:t>
            </a:r>
          </a:p>
        </p:txBody>
      </p:sp>
      <p:pic>
        <p:nvPicPr>
          <p:cNvPr id="6" name="Picture 5" descr="C:\Users\DESMOND\Desktop\RLP\IMG_20171206_125732 CC.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023" y="762000"/>
            <a:ext cx="7769191" cy="4786548"/>
          </a:xfrm>
          <a:prstGeom prst="rect">
            <a:avLst/>
          </a:prstGeom>
          <a:noFill/>
          <a:ln>
            <a:noFill/>
          </a:ln>
        </p:spPr>
      </p:pic>
      <p:sp>
        <p:nvSpPr>
          <p:cNvPr id="7" name="TextBox 6"/>
          <p:cNvSpPr txBox="1"/>
          <p:nvPr/>
        </p:nvSpPr>
        <p:spPr>
          <a:xfrm>
            <a:off x="1" y="0"/>
            <a:ext cx="9144000" cy="999738"/>
          </a:xfrm>
          <a:prstGeom prst="rect">
            <a:avLst/>
          </a:prstGeo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defPPr>
              <a:defRPr lang="en-US"/>
            </a:defPPr>
            <a:lvl1pPr algn="ctr">
              <a:spcBef>
                <a:spcPct val="0"/>
              </a:spcBef>
              <a:buNone/>
              <a:defRPr sz="3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‘Orders from above appear not be be working’</a:t>
            </a: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891385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3" y="1418906"/>
            <a:ext cx="8877145" cy="3431173"/>
          </a:xfrm>
        </p:spPr>
        <p:txBody>
          <a:bodyPr>
            <a:normAutofit/>
          </a:bodyPr>
          <a:lstStyle/>
          <a:p>
            <a:pPr algn="ctr"/>
            <a:r>
              <a:rPr lang="en-US" b="1" dirty="0" smtClean="0"/>
              <a:t>Address Durable Solutions for Refugees (Especially Local Integration)</a:t>
            </a:r>
            <a:endParaRPr lang="en-US" b="1" dirty="0"/>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41085673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2453" y="104624"/>
            <a:ext cx="4772279" cy="6753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658" y="94796"/>
            <a:ext cx="4805110" cy="64464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Screen Shot 2018-11-19 at 17.25.1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5781" y="1658077"/>
            <a:ext cx="4614729"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Donut 5"/>
          <p:cNvSpPr/>
          <p:nvPr/>
        </p:nvSpPr>
        <p:spPr>
          <a:xfrm>
            <a:off x="6274455" y="468501"/>
            <a:ext cx="1368595" cy="1084951"/>
          </a:xfrm>
          <a:prstGeom prst="donut">
            <a:avLst>
              <a:gd name="adj" fmla="val 13624"/>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56232" y="104626"/>
            <a:ext cx="2093068" cy="1553453"/>
          </a:xfrm>
          <a:prstGeom prst="donut">
            <a:avLst>
              <a:gd name="adj" fmla="val 9078"/>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1831389" y="2527445"/>
            <a:ext cx="2093068" cy="1238601"/>
          </a:xfrm>
          <a:prstGeom prst="donut">
            <a:avLst>
              <a:gd name="adj" fmla="val 9078"/>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1935" y="5303257"/>
            <a:ext cx="8556799" cy="1169551"/>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500" b="1" dirty="0">
                <a:solidFill>
                  <a:srgbClr val="000000"/>
                </a:solidFill>
              </a:rPr>
              <a:t>Uganda rec</a:t>
            </a:r>
            <a:r>
              <a:rPr lang="de-DE" sz="3500" b="1" dirty="0">
                <a:solidFill>
                  <a:srgbClr val="000000"/>
                </a:solidFill>
              </a:rPr>
              <a:t>ei</a:t>
            </a:r>
            <a:r>
              <a:rPr lang="en-US" sz="3500" b="1" dirty="0" err="1">
                <a:solidFill>
                  <a:srgbClr val="000000"/>
                </a:solidFill>
              </a:rPr>
              <a:t>ved</a:t>
            </a:r>
            <a:r>
              <a:rPr lang="en-US" sz="3500" b="1" dirty="0">
                <a:solidFill>
                  <a:srgbClr val="000000"/>
                </a:solidFill>
              </a:rPr>
              <a:t> the highest </a:t>
            </a:r>
            <a:r>
              <a:rPr lang="en-US" sz="3500" b="1" dirty="0" smtClean="0">
                <a:solidFill>
                  <a:srgbClr val="000000"/>
                </a:solidFill>
              </a:rPr>
              <a:t>[</a:t>
            </a:r>
            <a:r>
              <a:rPr lang="en-US" sz="3500" b="1" i="1" dirty="0">
                <a:solidFill>
                  <a:srgbClr val="000000"/>
                </a:solidFill>
              </a:rPr>
              <a:t>e</a:t>
            </a:r>
            <a:r>
              <a:rPr lang="en-US" sz="3500" b="1" i="1" dirty="0" smtClean="0">
                <a:solidFill>
                  <a:srgbClr val="000000"/>
                </a:solidFill>
              </a:rPr>
              <a:t>ver</a:t>
            </a:r>
            <a:r>
              <a:rPr lang="en-US" sz="3500" b="1" dirty="0" smtClean="0">
                <a:solidFill>
                  <a:srgbClr val="000000"/>
                </a:solidFill>
              </a:rPr>
              <a:t> </a:t>
            </a:r>
            <a:r>
              <a:rPr lang="en-US" sz="3500" b="1" i="1" dirty="0" smtClean="0">
                <a:solidFill>
                  <a:srgbClr val="000000"/>
                </a:solidFill>
              </a:rPr>
              <a:t>recorded]</a:t>
            </a:r>
            <a:r>
              <a:rPr lang="en-US" sz="3500" b="1" dirty="0" smtClean="0">
                <a:solidFill>
                  <a:srgbClr val="000000"/>
                </a:solidFill>
              </a:rPr>
              <a:t> refugee inflow in 2016 </a:t>
            </a:r>
            <a:r>
              <a:rPr lang="en-US" sz="3500" b="1" dirty="0">
                <a:solidFill>
                  <a:srgbClr val="000000"/>
                </a:solidFill>
              </a:rPr>
              <a:t>and </a:t>
            </a:r>
            <a:r>
              <a:rPr lang="en-US" sz="3500" b="1" dirty="0" smtClean="0">
                <a:solidFill>
                  <a:srgbClr val="000000"/>
                </a:solidFill>
              </a:rPr>
              <a:t>2017</a:t>
            </a:r>
            <a:endParaRPr lang="en-US" sz="3500" b="1" dirty="0">
              <a:solidFill>
                <a:srgbClr val="000000"/>
              </a:solidFill>
            </a:endParaRP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2600648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4621481" cy="6858000"/>
          </a:xfrm>
          <a:prstGeom prst="rect">
            <a:avLst/>
          </a:prstGeom>
        </p:spPr>
      </p:pic>
      <p:sp>
        <p:nvSpPr>
          <p:cNvPr id="7" name="Title 2"/>
          <p:cNvSpPr txBox="1">
            <a:spLocks/>
          </p:cNvSpPr>
          <p:nvPr/>
        </p:nvSpPr>
        <p:spPr>
          <a:xfrm>
            <a:off x="0" y="-1158"/>
            <a:ext cx="9144000" cy="5437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smtClean="0"/>
              <a:t>Renewed Commitment Towards Durable Solutions</a:t>
            </a:r>
            <a:endParaRPr lang="en-US" sz="3200" dirty="0"/>
          </a:p>
        </p:txBody>
      </p:sp>
      <p:sp>
        <p:nvSpPr>
          <p:cNvPr id="9" name="TextBox 8"/>
          <p:cNvSpPr txBox="1"/>
          <p:nvPr/>
        </p:nvSpPr>
        <p:spPr>
          <a:xfrm>
            <a:off x="4904348" y="718852"/>
            <a:ext cx="3988993"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smtClean="0"/>
              <a:t>Voluntary Repatriation</a:t>
            </a:r>
            <a:endParaRPr lang="en-US" sz="3200" dirty="0"/>
          </a:p>
        </p:txBody>
      </p:sp>
      <p:sp>
        <p:nvSpPr>
          <p:cNvPr id="10" name="TextBox 9"/>
          <p:cNvSpPr txBox="1"/>
          <p:nvPr/>
        </p:nvSpPr>
        <p:spPr>
          <a:xfrm>
            <a:off x="323752" y="2225168"/>
            <a:ext cx="3576821"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1) More deadly for civilians</a:t>
            </a:r>
            <a:endParaRPr lang="en-US" sz="2400" dirty="0"/>
          </a:p>
        </p:txBody>
      </p:sp>
      <p:sp>
        <p:nvSpPr>
          <p:cNvPr id="11" name="TextBox 10"/>
          <p:cNvSpPr txBox="1"/>
          <p:nvPr/>
        </p:nvSpPr>
        <p:spPr>
          <a:xfrm>
            <a:off x="146071" y="1135783"/>
            <a:ext cx="4140753" cy="83099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Contemporary conflicts have gradually evolved for the worse</a:t>
            </a:r>
            <a:endParaRPr lang="en-US" sz="2400" dirty="0"/>
          </a:p>
        </p:txBody>
      </p:sp>
      <p:sp>
        <p:nvSpPr>
          <p:cNvPr id="12" name="TextBox 11"/>
          <p:cNvSpPr txBox="1"/>
          <p:nvPr/>
        </p:nvSpPr>
        <p:spPr>
          <a:xfrm>
            <a:off x="4904348" y="1320449"/>
            <a:ext cx="398899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Local Integration</a:t>
            </a:r>
            <a:endParaRPr lang="en-US" sz="3600" dirty="0"/>
          </a:p>
        </p:txBody>
      </p:sp>
      <p:sp>
        <p:nvSpPr>
          <p:cNvPr id="14" name="TextBox 13"/>
          <p:cNvSpPr txBox="1"/>
          <p:nvPr/>
        </p:nvSpPr>
        <p:spPr>
          <a:xfrm>
            <a:off x="4904347" y="1977517"/>
            <a:ext cx="3988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Resettlement</a:t>
            </a:r>
            <a:endParaRPr lang="en-US" sz="3600" dirty="0"/>
          </a:p>
        </p:txBody>
      </p:sp>
      <p:sp>
        <p:nvSpPr>
          <p:cNvPr id="15" name="TextBox 14"/>
          <p:cNvSpPr txBox="1"/>
          <p:nvPr/>
        </p:nvSpPr>
        <p:spPr>
          <a:xfrm>
            <a:off x="323750" y="2914741"/>
            <a:ext cx="3395130"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2) Increasingly protracted</a:t>
            </a:r>
            <a:endParaRPr lang="en-US" sz="2400" dirty="0"/>
          </a:p>
        </p:txBody>
      </p:sp>
      <p:sp>
        <p:nvSpPr>
          <p:cNvPr id="16" name="TextBox 15"/>
          <p:cNvSpPr txBox="1"/>
          <p:nvPr/>
        </p:nvSpPr>
        <p:spPr>
          <a:xfrm>
            <a:off x="118654" y="4388919"/>
            <a:ext cx="4225135"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3) Average years in exile is 26yrs</a:t>
            </a:r>
            <a:endParaRPr lang="en-US" sz="2400" dirty="0"/>
          </a:p>
        </p:txBody>
      </p:sp>
      <p:sp>
        <p:nvSpPr>
          <p:cNvPr id="17" name="TextBox 16"/>
          <p:cNvSpPr txBox="1"/>
          <p:nvPr/>
        </p:nvSpPr>
        <p:spPr>
          <a:xfrm>
            <a:off x="594574" y="3376406"/>
            <a:ext cx="2875457"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Over 19 years in DRC,</a:t>
            </a:r>
          </a:p>
          <a:p>
            <a:r>
              <a:rPr lang="en-US" sz="2400" dirty="0" smtClean="0"/>
              <a:t>Over 23 in Somalia</a:t>
            </a:r>
            <a:endParaRPr lang="en-US" sz="2400" dirty="0"/>
          </a:p>
        </p:txBody>
      </p:sp>
      <p:sp>
        <p:nvSpPr>
          <p:cNvPr id="13" name="Title 2"/>
          <p:cNvSpPr txBox="1">
            <a:spLocks/>
          </p:cNvSpPr>
          <p:nvPr/>
        </p:nvSpPr>
        <p:spPr>
          <a:xfrm>
            <a:off x="4621482" y="3061814"/>
            <a:ext cx="4572000" cy="875111"/>
          </a:xfrm>
          <a:prstGeom prst="rect">
            <a:avLst/>
          </a:prstGeom>
          <a:solidFill>
            <a:schemeClr val="accent5">
              <a:alpha val="54000"/>
            </a:schemeClr>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smtClean="0"/>
              <a:t>VR - Conflicts drivers are still active</a:t>
            </a:r>
            <a:endParaRPr lang="en-US" sz="2800" b="1" dirty="0"/>
          </a:p>
        </p:txBody>
      </p:sp>
      <p:sp>
        <p:nvSpPr>
          <p:cNvPr id="18" name="TextBox 17"/>
          <p:cNvSpPr txBox="1"/>
          <p:nvPr/>
        </p:nvSpPr>
        <p:spPr>
          <a:xfrm>
            <a:off x="4621482" y="4399976"/>
            <a:ext cx="4522518" cy="487313"/>
          </a:xfrm>
          <a:prstGeom prst="rect">
            <a:avLst/>
          </a:prstGeom>
          <a:solidFill>
            <a:schemeClr val="accent5">
              <a:alpha val="54000"/>
            </a:schemeClr>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rtlCol="0" anchor="ctr">
            <a:spAutoFit/>
          </a:bodyPr>
          <a:lstStyle>
            <a:defPPr>
              <a:defRPr lang="en-US"/>
            </a:defPPr>
            <a:lvl1pPr algn="ctr" defTabSz="685800">
              <a:lnSpc>
                <a:spcPct val="90000"/>
              </a:lnSpc>
              <a:spcBef>
                <a:spcPct val="0"/>
              </a:spcBef>
              <a:buNone/>
              <a:defRPr sz="3600" b="1">
                <a:solidFill>
                  <a:schemeClr val="tx1"/>
                </a:solidFill>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smtClean="0"/>
              <a:t>LI - is Legally unsupported</a:t>
            </a:r>
            <a:endParaRPr lang="en-US" sz="2800" dirty="0"/>
          </a:p>
        </p:txBody>
      </p:sp>
      <p:sp>
        <p:nvSpPr>
          <p:cNvPr id="19" name="Title 2"/>
          <p:cNvSpPr txBox="1">
            <a:spLocks/>
          </p:cNvSpPr>
          <p:nvPr/>
        </p:nvSpPr>
        <p:spPr>
          <a:xfrm>
            <a:off x="4670964" y="5447516"/>
            <a:ext cx="4522518" cy="875111"/>
          </a:xfrm>
          <a:prstGeom prst="rect">
            <a:avLst/>
          </a:prstGeom>
          <a:solidFill>
            <a:schemeClr val="accent5">
              <a:alpha val="54000"/>
            </a:schemeClr>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smtClean="0"/>
              <a:t>R - Political, Bureaucratic &amp; reduced quota</a:t>
            </a:r>
            <a:endParaRPr lang="en-US" sz="2800" b="1" dirty="0"/>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004689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3"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31435"/>
            <a:ext cx="9144000" cy="713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prstClr val="black"/>
                </a:solidFill>
                <a:latin typeface="Calibri Light"/>
              </a:rPr>
              <a:t>Local </a:t>
            </a:r>
            <a:r>
              <a:rPr lang="en-US" sz="4400" b="1" dirty="0" smtClean="0">
                <a:solidFill>
                  <a:prstClr val="black"/>
                </a:solidFill>
                <a:latin typeface="Calibri Light"/>
              </a:rPr>
              <a:t>Integration</a:t>
            </a:r>
            <a:endParaRPr lang="en-US" sz="4400" b="1" dirty="0">
              <a:solidFill>
                <a:prstClr val="black"/>
              </a:solidFill>
              <a:latin typeface="Calibri Light"/>
            </a:endParaRPr>
          </a:p>
        </p:txBody>
      </p:sp>
      <p:sp>
        <p:nvSpPr>
          <p:cNvPr id="4" name="TextBox 3"/>
          <p:cNvSpPr txBox="1"/>
          <p:nvPr/>
        </p:nvSpPr>
        <p:spPr>
          <a:xfrm>
            <a:off x="0" y="6488908"/>
            <a:ext cx="9144000" cy="3462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rtlCol="0" anchor="ctr">
            <a:spAutoFit/>
          </a:bodyPr>
          <a:lstStyle>
            <a:defPPr>
              <a:defRPr lang="en-US"/>
            </a:defPPr>
            <a:lvl1pPr algn="ctr" defTabSz="685800">
              <a:lnSpc>
                <a:spcPct val="90000"/>
              </a:lnSpc>
              <a:spcBef>
                <a:spcPct val="0"/>
              </a:spcBef>
              <a:buNone/>
              <a:defRPr sz="3600" b="1">
                <a:solidFill>
                  <a:schemeClr val="tx1"/>
                </a:solidFill>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solidFill>
                  <a:prstClr val="black"/>
                </a:solidFill>
                <a:latin typeface="Calibri Light"/>
              </a:rPr>
              <a:t>LI is a necessary transition from ‘Relief’ to ‘Development’ but appear </a:t>
            </a:r>
            <a:r>
              <a:rPr lang="en-US" sz="1800" dirty="0" smtClean="0">
                <a:solidFill>
                  <a:prstClr val="black"/>
                </a:solidFill>
                <a:latin typeface="Calibri Light"/>
              </a:rPr>
              <a:t>unsupported</a:t>
            </a:r>
            <a:endParaRPr lang="en-US" sz="1800" dirty="0">
              <a:solidFill>
                <a:prstClr val="black"/>
              </a:solidFill>
              <a:latin typeface="Calibri Light"/>
            </a:endParaRPr>
          </a:p>
        </p:txBody>
      </p:sp>
      <p:sp>
        <p:nvSpPr>
          <p:cNvPr id="2" name="TextBox 1"/>
          <p:cNvSpPr txBox="1"/>
          <p:nvPr/>
        </p:nvSpPr>
        <p:spPr>
          <a:xfrm>
            <a:off x="323697" y="937405"/>
            <a:ext cx="8422213"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800">
                <a:latin typeface="MetaPlusNormal" charset="0"/>
              </a:defRPr>
            </a:lvl1pPr>
          </a:lstStyle>
          <a:p>
            <a:r>
              <a:rPr lang="en-US" b="1" i="1" dirty="0">
                <a:solidFill>
                  <a:prstClr val="black"/>
                </a:solidFill>
              </a:rPr>
              <a:t>Legal</a:t>
            </a:r>
            <a:r>
              <a:rPr lang="en-US" dirty="0">
                <a:solidFill>
                  <a:prstClr val="black"/>
                </a:solidFill>
              </a:rPr>
              <a:t>, </a:t>
            </a:r>
            <a:r>
              <a:rPr lang="en-US" b="1" i="1" dirty="0">
                <a:solidFill>
                  <a:prstClr val="black"/>
                </a:solidFill>
              </a:rPr>
              <a:t>Economic</a:t>
            </a:r>
            <a:r>
              <a:rPr lang="en-US" dirty="0">
                <a:solidFill>
                  <a:prstClr val="black"/>
                </a:solidFill>
              </a:rPr>
              <a:t> and </a:t>
            </a:r>
            <a:r>
              <a:rPr lang="en-US" b="1" i="1" dirty="0">
                <a:solidFill>
                  <a:prstClr val="black"/>
                </a:solidFill>
              </a:rPr>
              <a:t>Socio-cultural</a:t>
            </a:r>
            <a:r>
              <a:rPr lang="en-US" dirty="0">
                <a:solidFill>
                  <a:prstClr val="black"/>
                </a:solidFill>
              </a:rPr>
              <a:t> process for </a:t>
            </a:r>
            <a:r>
              <a:rPr lang="en-US" b="1" i="1" dirty="0">
                <a:solidFill>
                  <a:prstClr val="black"/>
                </a:solidFill>
              </a:rPr>
              <a:t>permanent</a:t>
            </a:r>
            <a:r>
              <a:rPr lang="en-US" dirty="0">
                <a:solidFill>
                  <a:prstClr val="black"/>
                </a:solidFill>
              </a:rPr>
              <a:t> right to stay in the country of asylum</a:t>
            </a:r>
          </a:p>
        </p:txBody>
      </p:sp>
      <p:sp>
        <p:nvSpPr>
          <p:cNvPr id="12" name="TextBox 11"/>
          <p:cNvSpPr txBox="1"/>
          <p:nvPr/>
        </p:nvSpPr>
        <p:spPr>
          <a:xfrm>
            <a:off x="2341689" y="2316637"/>
            <a:ext cx="5425439" cy="830997"/>
          </a:xfrm>
          <a:prstGeom prst="rect">
            <a:avLst/>
          </a:prstGeom>
          <a:noFill/>
        </p:spPr>
        <p:txBody>
          <a:bodyPr wrap="square" rtlCol="0">
            <a:spAutoFit/>
          </a:bodyPr>
          <a:lstStyle/>
          <a:p>
            <a:r>
              <a:rPr lang="en-US" sz="2400" dirty="0" smtClean="0">
                <a:solidFill>
                  <a:prstClr val="black"/>
                </a:solidFill>
                <a:latin typeface="Calibri"/>
              </a:rPr>
              <a:t>Uganda’s laws gives and takes at the same time. (refer to Article 12(2b))</a:t>
            </a:r>
            <a:endParaRPr lang="en-US" sz="2400" dirty="0">
              <a:solidFill>
                <a:prstClr val="black"/>
              </a:solidFill>
              <a:latin typeface="Calibri"/>
            </a:endParaRPr>
          </a:p>
        </p:txBody>
      </p:sp>
      <p:sp>
        <p:nvSpPr>
          <p:cNvPr id="13" name="Rectangle 12"/>
          <p:cNvSpPr/>
          <p:nvPr/>
        </p:nvSpPr>
        <p:spPr>
          <a:xfrm>
            <a:off x="323697" y="2464249"/>
            <a:ext cx="1129155" cy="523220"/>
          </a:xfrm>
          <a:prstGeom prst="rect">
            <a:avLst/>
          </a:prstGeom>
        </p:spPr>
        <p:txBody>
          <a:bodyPr wrap="none">
            <a:spAutoFit/>
          </a:bodyPr>
          <a:lstStyle/>
          <a:p>
            <a:r>
              <a:rPr lang="en-US" sz="2800" b="1" smtClean="0">
                <a:solidFill>
                  <a:prstClr val="black"/>
                </a:solidFill>
                <a:latin typeface="Calibri"/>
              </a:rPr>
              <a:t>Legal: </a:t>
            </a:r>
            <a:endParaRPr lang="en-US" sz="2800" dirty="0">
              <a:solidFill>
                <a:prstClr val="black"/>
              </a:solidFill>
              <a:latin typeface="Calibri"/>
            </a:endParaRPr>
          </a:p>
        </p:txBody>
      </p:sp>
      <p:sp>
        <p:nvSpPr>
          <p:cNvPr id="14" name="TextBox 13"/>
          <p:cNvSpPr txBox="1"/>
          <p:nvPr/>
        </p:nvSpPr>
        <p:spPr>
          <a:xfrm>
            <a:off x="2341689" y="3265484"/>
            <a:ext cx="5425439" cy="830997"/>
          </a:xfrm>
          <a:prstGeom prst="rect">
            <a:avLst/>
          </a:prstGeom>
          <a:noFill/>
        </p:spPr>
        <p:txBody>
          <a:bodyPr wrap="square" rtlCol="0">
            <a:spAutoFit/>
          </a:bodyPr>
          <a:lstStyle/>
          <a:p>
            <a:r>
              <a:rPr lang="en-US" sz="2400" dirty="0" smtClean="0">
                <a:solidFill>
                  <a:prstClr val="black"/>
                </a:solidFill>
                <a:latin typeface="Calibri"/>
              </a:rPr>
              <a:t>Constitutional petition by RLP &amp; CPIL, a 15 year battle has not been successful</a:t>
            </a:r>
            <a:endParaRPr lang="en-US" sz="2400" dirty="0">
              <a:solidFill>
                <a:prstClr val="black"/>
              </a:solidFill>
              <a:latin typeface="Calibri"/>
            </a:endParaRPr>
          </a:p>
        </p:txBody>
      </p:sp>
      <p:sp>
        <p:nvSpPr>
          <p:cNvPr id="15" name="TextBox 14"/>
          <p:cNvSpPr txBox="1"/>
          <p:nvPr/>
        </p:nvSpPr>
        <p:spPr>
          <a:xfrm>
            <a:off x="2341689" y="4253589"/>
            <a:ext cx="5855254" cy="830997"/>
          </a:xfrm>
          <a:prstGeom prst="rect">
            <a:avLst/>
          </a:prstGeom>
          <a:noFill/>
        </p:spPr>
        <p:txBody>
          <a:bodyPr wrap="square" rtlCol="0">
            <a:spAutoFit/>
          </a:bodyPr>
          <a:lstStyle/>
          <a:p>
            <a:r>
              <a:rPr lang="en-US" sz="2400" dirty="0" smtClean="0">
                <a:solidFill>
                  <a:prstClr val="black"/>
                </a:solidFill>
                <a:latin typeface="Calibri"/>
              </a:rPr>
              <a:t>Over 5,000 application </a:t>
            </a:r>
            <a:r>
              <a:rPr lang="en-US" sz="2400" smtClean="0">
                <a:solidFill>
                  <a:prstClr val="black"/>
                </a:solidFill>
                <a:latin typeface="Calibri"/>
              </a:rPr>
              <a:t>for naturalization remains shelved</a:t>
            </a:r>
            <a:endParaRPr lang="en-US" sz="2400" dirty="0">
              <a:solidFill>
                <a:prstClr val="black"/>
              </a:solidFill>
              <a:latin typeface="Calibri"/>
            </a:endParaRPr>
          </a:p>
        </p:txBody>
      </p:sp>
      <p:sp>
        <p:nvSpPr>
          <p:cNvPr id="16" name="Rectangle 15"/>
          <p:cNvSpPr/>
          <p:nvPr/>
        </p:nvSpPr>
        <p:spPr>
          <a:xfrm>
            <a:off x="150354" y="5158416"/>
            <a:ext cx="2740302" cy="954107"/>
          </a:xfrm>
          <a:prstGeom prst="rect">
            <a:avLst/>
          </a:prstGeom>
        </p:spPr>
        <p:txBody>
          <a:bodyPr wrap="none">
            <a:spAutoFit/>
          </a:bodyPr>
          <a:lstStyle/>
          <a:p>
            <a:pPr algn="ctr"/>
            <a:r>
              <a:rPr lang="en-US" sz="2800" b="1" dirty="0" smtClean="0">
                <a:solidFill>
                  <a:prstClr val="black"/>
                </a:solidFill>
                <a:latin typeface="Calibri"/>
              </a:rPr>
              <a:t>Economic</a:t>
            </a:r>
          </a:p>
          <a:p>
            <a:pPr algn="ctr"/>
            <a:r>
              <a:rPr lang="en-US" sz="2800" b="1" dirty="0" smtClean="0">
                <a:solidFill>
                  <a:prstClr val="black"/>
                </a:solidFill>
                <a:latin typeface="Calibri"/>
              </a:rPr>
              <a:t>&amp; Socio-cultural: </a:t>
            </a:r>
            <a:endParaRPr lang="en-US" sz="2800" dirty="0">
              <a:solidFill>
                <a:prstClr val="black"/>
              </a:solidFill>
              <a:latin typeface="Calibri"/>
            </a:endParaRPr>
          </a:p>
        </p:txBody>
      </p:sp>
      <p:sp>
        <p:nvSpPr>
          <p:cNvPr id="18" name="TextBox 17"/>
          <p:cNvSpPr txBox="1"/>
          <p:nvPr/>
        </p:nvSpPr>
        <p:spPr>
          <a:xfrm>
            <a:off x="2890656" y="5276266"/>
            <a:ext cx="5855254" cy="830997"/>
          </a:xfrm>
          <a:prstGeom prst="rect">
            <a:avLst/>
          </a:prstGeom>
          <a:noFill/>
        </p:spPr>
        <p:txBody>
          <a:bodyPr wrap="square" rtlCol="0">
            <a:spAutoFit/>
          </a:bodyPr>
          <a:lstStyle/>
          <a:p>
            <a:r>
              <a:rPr lang="en-US" sz="2400" dirty="0" smtClean="0">
                <a:solidFill>
                  <a:prstClr val="black"/>
                </a:solidFill>
                <a:latin typeface="Calibri"/>
              </a:rPr>
              <a:t>Relative successes in refugee settlements but a long way to go for urban refugees</a:t>
            </a:r>
            <a:endParaRPr lang="en-US" sz="2400" dirty="0">
              <a:solidFill>
                <a:prstClr val="black"/>
              </a:solidFill>
              <a:latin typeface="Calibri"/>
            </a:endParaRPr>
          </a:p>
        </p:txBody>
      </p:sp>
      <p:sp>
        <p:nvSpPr>
          <p:cNvPr id="3" name="Footer Placeholder 2"/>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1983617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2" grpId="0" animBg="1"/>
      <p:bldP spid="12" grpId="0"/>
      <p:bldP spid="13" grpId="0"/>
      <p:bldP spid="14" grpId="0"/>
      <p:bldP spid="15"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alphaModFix amt="23000"/>
            <a:extLst>
              <a:ext uri="{28A0092B-C50C-407E-A947-70E740481C1C}">
                <a14:useLocalDpi xmlns:a14="http://schemas.microsoft.com/office/drawing/2010/main"/>
              </a:ext>
            </a:extLst>
          </a:blip>
          <a:stretch>
            <a:fillRect/>
          </a:stretch>
        </p:blipFill>
        <p:spPr>
          <a:xfrm>
            <a:off x="-4646" y="960342"/>
            <a:ext cx="4751913" cy="6124074"/>
          </a:xfrm>
          <a:prstGeom prst="rect">
            <a:avLst/>
          </a:prstGeom>
        </p:spPr>
      </p:pic>
      <p:sp>
        <p:nvSpPr>
          <p:cNvPr id="4" name="Rectangle 3"/>
          <p:cNvSpPr/>
          <p:nvPr/>
        </p:nvSpPr>
        <p:spPr>
          <a:xfrm>
            <a:off x="5002126" y="5336506"/>
            <a:ext cx="386735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Providing </a:t>
            </a:r>
            <a:r>
              <a:rPr lang="en-US" sz="2800" dirty="0">
                <a:solidFill>
                  <a:srgbClr val="000000"/>
                </a:solidFill>
                <a:latin typeface="Times New Roman" charset="0"/>
                <a:ea typeface="Calibri" charset="0"/>
              </a:rPr>
              <a:t>land to each refuge family for agriculture</a:t>
            </a:r>
            <a:r>
              <a:rPr lang="en-GB" sz="2800" dirty="0"/>
              <a:t> </a:t>
            </a:r>
            <a:endParaRPr lang="en-US" sz="2800" dirty="0"/>
          </a:p>
        </p:txBody>
      </p:sp>
      <p:sp>
        <p:nvSpPr>
          <p:cNvPr id="5" name="Rectangle 4"/>
          <p:cNvSpPr/>
          <p:nvPr/>
        </p:nvSpPr>
        <p:spPr>
          <a:xfrm>
            <a:off x="5002126" y="1173907"/>
            <a:ext cx="386735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Opening </a:t>
            </a:r>
            <a:r>
              <a:rPr lang="en-US" sz="2800" dirty="0">
                <a:solidFill>
                  <a:srgbClr val="000000"/>
                </a:solidFill>
                <a:latin typeface="Times New Roman" charset="0"/>
                <a:ea typeface="Calibri" charset="0"/>
              </a:rPr>
              <a:t>door to all </a:t>
            </a:r>
            <a:r>
              <a:rPr lang="en-US" sz="2800" dirty="0" smtClean="0">
                <a:solidFill>
                  <a:srgbClr val="000000"/>
                </a:solidFill>
                <a:latin typeface="Times New Roman" charset="0"/>
                <a:ea typeface="Calibri" charset="0"/>
              </a:rPr>
              <a:t>asylum seekers</a:t>
            </a:r>
            <a:endParaRPr lang="en-US" sz="2800" dirty="0"/>
          </a:p>
        </p:txBody>
      </p:sp>
      <p:sp>
        <p:nvSpPr>
          <p:cNvPr id="6" name="Rectangle 5"/>
          <p:cNvSpPr/>
          <p:nvPr/>
        </p:nvSpPr>
        <p:spPr>
          <a:xfrm>
            <a:off x="5002127" y="2459311"/>
            <a:ext cx="3867355"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Granting </a:t>
            </a:r>
            <a:r>
              <a:rPr lang="en-US" sz="2800" dirty="0">
                <a:solidFill>
                  <a:srgbClr val="000000"/>
                </a:solidFill>
                <a:latin typeface="Times New Roman" charset="0"/>
                <a:ea typeface="Calibri" charset="0"/>
              </a:rPr>
              <a:t>relative freedom of movement</a:t>
            </a:r>
            <a:endParaRPr lang="en-US" sz="2800" dirty="0"/>
          </a:p>
        </p:txBody>
      </p:sp>
      <p:sp>
        <p:nvSpPr>
          <p:cNvPr id="7" name="Rectangle 6"/>
          <p:cNvSpPr/>
          <p:nvPr/>
        </p:nvSpPr>
        <p:spPr>
          <a:xfrm>
            <a:off x="5002127" y="3696843"/>
            <a:ext cx="386735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Providing </a:t>
            </a:r>
            <a:r>
              <a:rPr lang="en-US" sz="2800" dirty="0">
                <a:solidFill>
                  <a:srgbClr val="000000"/>
                </a:solidFill>
                <a:latin typeface="Times New Roman" charset="0"/>
                <a:ea typeface="Calibri" charset="0"/>
              </a:rPr>
              <a:t>prima facie asylum to certain nationalities</a:t>
            </a:r>
            <a:endParaRPr lang="en-US" sz="2800" dirty="0"/>
          </a:p>
        </p:txBody>
      </p:sp>
      <p:sp>
        <p:nvSpPr>
          <p:cNvPr id="8" name="TextBox 7"/>
          <p:cNvSpPr txBox="1"/>
          <p:nvPr/>
        </p:nvSpPr>
        <p:spPr>
          <a:xfrm>
            <a:off x="-4646" y="0"/>
            <a:ext cx="914864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800">
                <a:latin typeface="MetaPlusNormal" charset="0"/>
              </a:defRPr>
            </a:lvl1pPr>
          </a:lstStyle>
          <a:p>
            <a:r>
              <a:rPr lang="mr-IN" b="1" i="1" dirty="0" smtClean="0">
                <a:solidFill>
                  <a:prstClr val="black"/>
                </a:solidFill>
              </a:rPr>
              <a:t>…</a:t>
            </a:r>
            <a:r>
              <a:rPr lang="en-US" b="1" i="1" dirty="0" smtClean="0">
                <a:solidFill>
                  <a:prstClr val="black"/>
                </a:solidFill>
              </a:rPr>
              <a:t>Economic</a:t>
            </a:r>
            <a:r>
              <a:rPr lang="mr-IN" dirty="0" smtClean="0">
                <a:solidFill>
                  <a:prstClr val="black"/>
                </a:solidFill>
              </a:rPr>
              <a:t>…</a:t>
            </a:r>
            <a:r>
              <a:rPr lang="en-GB" dirty="0" smtClean="0">
                <a:solidFill>
                  <a:prstClr val="black"/>
                </a:solidFill>
              </a:rPr>
              <a:t> </a:t>
            </a:r>
            <a:r>
              <a:rPr lang="en-US" dirty="0" smtClean="0">
                <a:solidFill>
                  <a:prstClr val="black"/>
                </a:solidFill>
              </a:rPr>
              <a:t>process </a:t>
            </a:r>
            <a:r>
              <a:rPr lang="en-US" dirty="0">
                <a:solidFill>
                  <a:prstClr val="black"/>
                </a:solidFill>
              </a:rPr>
              <a:t>for </a:t>
            </a:r>
            <a:r>
              <a:rPr lang="en-US" b="1" i="1" dirty="0">
                <a:solidFill>
                  <a:prstClr val="black"/>
                </a:solidFill>
              </a:rPr>
              <a:t>permanent</a:t>
            </a:r>
            <a:r>
              <a:rPr lang="en-US" dirty="0">
                <a:solidFill>
                  <a:prstClr val="black"/>
                </a:solidFill>
              </a:rPr>
              <a:t> right to stay in the country of asylum</a:t>
            </a:r>
          </a:p>
        </p:txBody>
      </p:sp>
      <p:sp>
        <p:nvSpPr>
          <p:cNvPr id="9" name="TextBox 8"/>
          <p:cNvSpPr txBox="1"/>
          <p:nvPr/>
        </p:nvSpPr>
        <p:spPr>
          <a:xfrm>
            <a:off x="191910" y="1173907"/>
            <a:ext cx="4222115" cy="12464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500" dirty="0" smtClean="0"/>
              <a:t>‘Freedom of Work’ remains a challenge due to requirements and processes</a:t>
            </a:r>
            <a:endParaRPr lang="en-US" sz="2500" dirty="0"/>
          </a:p>
        </p:txBody>
      </p:sp>
      <p:sp>
        <p:nvSpPr>
          <p:cNvPr id="2" name="TextBox 1"/>
          <p:cNvSpPr txBox="1"/>
          <p:nvPr/>
        </p:nvSpPr>
        <p:spPr>
          <a:xfrm>
            <a:off x="-4646" y="3614317"/>
            <a:ext cx="182479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Permits Required?</a:t>
            </a:r>
            <a:endParaRPr lang="en-US" sz="2800" dirty="0"/>
          </a:p>
        </p:txBody>
      </p:sp>
      <p:sp>
        <p:nvSpPr>
          <p:cNvPr id="10" name="TextBox 9"/>
          <p:cNvSpPr txBox="1"/>
          <p:nvPr/>
        </p:nvSpPr>
        <p:spPr>
          <a:xfrm>
            <a:off x="1916466" y="2921820"/>
            <a:ext cx="2623733"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5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500" dirty="0"/>
              <a:t>Refugees Act 2006</a:t>
            </a:r>
          </a:p>
        </p:txBody>
      </p:sp>
      <p:sp>
        <p:nvSpPr>
          <p:cNvPr id="11" name="TextBox 10"/>
          <p:cNvSpPr txBox="1"/>
          <p:nvPr/>
        </p:nvSpPr>
        <p:spPr>
          <a:xfrm>
            <a:off x="1916466" y="4846512"/>
            <a:ext cx="2426459" cy="63094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defPPr>
              <a:defRPr lang="en-US"/>
            </a:defPPr>
            <a:lvl1pPr>
              <a:defRPr sz="25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500" dirty="0" smtClean="0"/>
              <a:t>Immigration</a:t>
            </a:r>
            <a:endParaRPr lang="en-US" sz="3500" dirty="0"/>
          </a:p>
        </p:txBody>
      </p:sp>
      <p:sp>
        <p:nvSpPr>
          <p:cNvPr id="12" name="Footer Placeholder 11"/>
          <p:cNvSpPr>
            <a:spLocks noGrp="1"/>
          </p:cNvSpPr>
          <p:nvPr>
            <p:ph type="ftr" sz="quarter" idx="11"/>
          </p:nvPr>
        </p:nvSpPr>
        <p:spPr/>
        <p:txBody>
          <a:bodyPr/>
          <a:lstStyle/>
          <a:p>
            <a:r>
              <a:rPr lang="nl-NL" smtClean="0">
                <a:solidFill>
                  <a:prstClr val="black">
                    <a:tint val="75000"/>
                  </a:prstClr>
                </a:solidFill>
                <a:latin typeface="Calibri"/>
              </a:rPr>
              <a:t>Onen David Ongwech - UHRC's Consultative Meeting Jan. 2019</a:t>
            </a:r>
            <a:endParaRPr lang="en-US">
              <a:solidFill>
                <a:prstClr val="black">
                  <a:tint val="75000"/>
                </a:prstClr>
              </a:solidFill>
              <a:latin typeface="Calibri"/>
            </a:endParaRPr>
          </a:p>
        </p:txBody>
      </p:sp>
    </p:spTree>
    <p:extLst>
      <p:ext uri="{BB962C8B-B14F-4D97-AF65-F5344CB8AC3E}">
        <p14:creationId xmlns:p14="http://schemas.microsoft.com/office/powerpoint/2010/main" val="710664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5174"/>
            <a:ext cx="8229600" cy="1143000"/>
          </a:xfrm>
        </p:spPr>
        <p:txBody>
          <a:bodyPr>
            <a:normAutofit fontScale="90000"/>
          </a:bodyPr>
          <a:lstStyle/>
          <a:p>
            <a:r>
              <a:rPr lang="en-US" dirty="0" smtClean="0"/>
              <a:t>Insert Slide on Ambassadorial Briefing</a:t>
            </a:r>
            <a:endParaRPr lang="en-US"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1888504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32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2" name="Title 1"/>
          <p:cNvSpPr>
            <a:spLocks noGrp="1"/>
          </p:cNvSpPr>
          <p:nvPr>
            <p:ph type="title"/>
          </p:nvPr>
        </p:nvSpPr>
        <p:spPr>
          <a:xfrm>
            <a:off x="0" y="-27020"/>
            <a:ext cx="9144000" cy="2418286"/>
          </a:xfr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90000"/>
          </a:bodyPr>
          <a:lstStyle/>
          <a:p>
            <a:r>
              <a:rPr lang="en-US" b="1" dirty="0">
                <a:solidFill>
                  <a:srgbClr val="000000"/>
                </a:solidFill>
                <a:latin typeface="+mn-lt"/>
                <a:ea typeface="+mn-ea"/>
                <a:cs typeface="+mn-cs"/>
              </a:rPr>
              <a:t>Address Language Barrier, Support Refugee Educations </a:t>
            </a:r>
            <a:br>
              <a:rPr lang="en-US" b="1" dirty="0">
                <a:solidFill>
                  <a:srgbClr val="000000"/>
                </a:solidFill>
                <a:latin typeface="+mn-lt"/>
                <a:ea typeface="+mn-ea"/>
                <a:cs typeface="+mn-cs"/>
              </a:rPr>
            </a:br>
            <a:r>
              <a:rPr lang="en-US" b="1" dirty="0">
                <a:solidFill>
                  <a:srgbClr val="000000"/>
                </a:solidFill>
                <a:latin typeface="+mn-lt"/>
                <a:ea typeface="+mn-ea"/>
                <a:cs typeface="+mn-cs"/>
              </a:rPr>
              <a:t/>
            </a:r>
            <a:br>
              <a:rPr lang="en-US" b="1" dirty="0">
                <a:solidFill>
                  <a:srgbClr val="000000"/>
                </a:solidFill>
                <a:latin typeface="+mn-lt"/>
                <a:ea typeface="+mn-ea"/>
                <a:cs typeface="+mn-cs"/>
              </a:rPr>
            </a:br>
            <a:r>
              <a:rPr lang="en-US" b="1" dirty="0">
                <a:solidFill>
                  <a:srgbClr val="000000"/>
                </a:solidFill>
                <a:latin typeface="+mn-lt"/>
                <a:ea typeface="+mn-ea"/>
                <a:cs typeface="+mn-cs"/>
              </a:rPr>
              <a:t>Education Cannot Be Left Behind</a:t>
            </a:r>
          </a:p>
        </p:txBody>
      </p:sp>
      <p:sp>
        <p:nvSpPr>
          <p:cNvPr id="4" name="Footer Placeholder 3"/>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20573502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11-20 at 08.08.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388" y="110961"/>
            <a:ext cx="5789064" cy="64199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descr="Screen Shot 2018-11-20 at 08.11.1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0900" y="697468"/>
            <a:ext cx="8293100" cy="5791200"/>
          </a:xfrm>
          <a:prstGeom prst="rect">
            <a:avLst/>
          </a:prstGeom>
        </p:spPr>
      </p:pic>
      <p:sp>
        <p:nvSpPr>
          <p:cNvPr id="4" name="TextBox 3"/>
          <p:cNvSpPr txBox="1"/>
          <p:nvPr/>
        </p:nvSpPr>
        <p:spPr>
          <a:xfrm>
            <a:off x="134421" y="2433911"/>
            <a:ext cx="8898610" cy="216982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dirty="0" smtClean="0">
                <a:solidFill>
                  <a:srgbClr val="000000"/>
                </a:solidFill>
              </a:rPr>
              <a:t>Support education for Adult Refugees and Hosts who missed out on education as children</a:t>
            </a:r>
            <a:endParaRPr lang="en-US" sz="4500" dirty="0">
              <a:solidFill>
                <a:srgbClr val="000000"/>
              </a:solidFill>
            </a:endParaRPr>
          </a:p>
        </p:txBody>
      </p:sp>
      <p:sp>
        <p:nvSpPr>
          <p:cNvPr id="2" name="Title 1"/>
          <p:cNvSpPr>
            <a:spLocks noGrp="1"/>
          </p:cNvSpPr>
          <p:nvPr>
            <p:ph type="title"/>
          </p:nvPr>
        </p:nvSpPr>
        <p:spPr>
          <a:xfrm>
            <a:off x="11123" y="5093260"/>
            <a:ext cx="9144000" cy="1764743"/>
          </a:xfr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smtClean="0">
                <a:solidFill>
                  <a:srgbClr val="000000"/>
                </a:solidFill>
              </a:rPr>
              <a:t>Address Language Barrier: </a:t>
            </a:r>
            <a:r>
              <a:rPr lang="en-US" dirty="0" smtClean="0">
                <a:solidFill>
                  <a:srgbClr val="000000"/>
                </a:solidFill>
              </a:rPr>
              <a:t>Literacy for adult refugees is important and requires attention</a:t>
            </a:r>
            <a:endParaRPr lang="en-US" dirty="0">
              <a:solidFill>
                <a:srgbClr val="000000"/>
              </a:solidFill>
            </a:endParaRPr>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9194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57"/>
            <a:ext cx="8229600" cy="4791602"/>
          </a:xfrm>
        </p:spPr>
        <p:txBody>
          <a:bodyPr>
            <a:normAutofit/>
          </a:bodyPr>
          <a:lstStyle/>
          <a:p>
            <a:r>
              <a:rPr lang="en-US" dirty="0" smtClean="0"/>
              <a:t>Address Land-related challenges between refugees and Host</a:t>
            </a:r>
            <a:endParaRPr lang="en-US"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7746837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3228" y="1695833"/>
            <a:ext cx="6221570" cy="5943661"/>
          </a:xfrm>
          <a:prstGeom prst="rect">
            <a:avLst/>
          </a:prstGeom>
        </p:spPr>
      </p:pic>
      <p:sp>
        <p:nvSpPr>
          <p:cNvPr id="3" name="TextBox 2"/>
          <p:cNvSpPr txBox="1"/>
          <p:nvPr/>
        </p:nvSpPr>
        <p:spPr>
          <a:xfrm>
            <a:off x="0" y="-12329"/>
            <a:ext cx="9144000" cy="1169551"/>
          </a:xfrm>
          <a:prstGeom prst="rect">
            <a:avLst/>
          </a:prstGeom>
          <a:solidFill>
            <a:srgbClr val="8EB4E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500" i="1" dirty="0" smtClean="0">
                <a:solidFill>
                  <a:srgbClr val="000000"/>
                </a:solidFill>
              </a:rPr>
              <a:t>Address Land-related concerns and tensions frustrating refugee-host relations</a:t>
            </a:r>
            <a:endParaRPr lang="en-US" sz="3500" i="1" dirty="0">
              <a:solidFill>
                <a:srgbClr val="000000"/>
              </a:solidFill>
            </a:endParaRPr>
          </a:p>
        </p:txBody>
      </p:sp>
      <p:sp>
        <p:nvSpPr>
          <p:cNvPr id="5" name="TextBox 4"/>
          <p:cNvSpPr txBox="1"/>
          <p:nvPr/>
        </p:nvSpPr>
        <p:spPr>
          <a:xfrm>
            <a:off x="0" y="6334780"/>
            <a:ext cx="9144000"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t>Uganda is struggling with land-related conflicts</a:t>
            </a:r>
            <a:endParaRPr lang="en-US" sz="2800" dirty="0"/>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46677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19 at 22.39.4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110" y="0"/>
            <a:ext cx="10669608" cy="13258660"/>
          </a:xfrm>
          <a:prstGeom prst="rect">
            <a:avLst/>
          </a:prstGeom>
        </p:spPr>
      </p:pic>
      <p:pic>
        <p:nvPicPr>
          <p:cNvPr id="3" name="Picture 2" descr="Screen Shot 2018-11-19 at 22.35.3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5357" y="542931"/>
            <a:ext cx="6423764" cy="6858000"/>
          </a:xfrm>
          <a:prstGeom prst="rect">
            <a:avLst/>
          </a:prstGeom>
        </p:spPr>
      </p:pic>
      <p:sp>
        <p:nvSpPr>
          <p:cNvPr id="2" name="TextBox 1"/>
          <p:cNvSpPr txBox="1"/>
          <p:nvPr/>
        </p:nvSpPr>
        <p:spPr>
          <a:xfrm>
            <a:off x="6336958" y="2375339"/>
            <a:ext cx="3580540"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000" dirty="0" smtClean="0"/>
              <a:t>Have we looked at the land agreement?</a:t>
            </a:r>
            <a:endParaRPr lang="en-US" sz="3000" dirty="0"/>
          </a:p>
        </p:txBody>
      </p:sp>
      <p:sp>
        <p:nvSpPr>
          <p:cNvPr id="5" name="TextBox 4"/>
          <p:cNvSpPr txBox="1"/>
          <p:nvPr/>
        </p:nvSpPr>
        <p:spPr>
          <a:xfrm>
            <a:off x="6336958" y="4030607"/>
            <a:ext cx="3580540"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000" dirty="0" smtClean="0"/>
              <a:t>Does it remind us about lives lost due to clashes (including former settlement commandant of </a:t>
            </a:r>
            <a:r>
              <a:rPr lang="en-US" sz="3000" dirty="0" err="1" smtClean="0"/>
              <a:t>Rwamwanja</a:t>
            </a:r>
            <a:r>
              <a:rPr lang="en-US" sz="3000" dirty="0" smtClean="0"/>
              <a:t>)?</a:t>
            </a:r>
            <a:endParaRPr lang="en-US" sz="3000" dirty="0"/>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856179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11-19 at 22.53.4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9277" y="-71398"/>
            <a:ext cx="7015084" cy="6601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descr="Screen Shot 2018-11-19 at 22.47.2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5633"/>
            <a:ext cx="9144000" cy="30323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Content Placeholder 2"/>
          <p:cNvSpPr txBox="1">
            <a:spLocks/>
          </p:cNvSpPr>
          <p:nvPr/>
        </p:nvSpPr>
        <p:spPr>
          <a:xfrm>
            <a:off x="518344" y="102276"/>
            <a:ext cx="7840676" cy="358773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000" i="1" dirty="0" smtClean="0">
                <a:solidFill>
                  <a:srgbClr val="000000"/>
                </a:solidFill>
              </a:rPr>
              <a:t>“If that land [given to refugees] was used for maybe farming and other activities, may be we would be getting more out of it. But it is now </a:t>
            </a:r>
            <a:r>
              <a:rPr lang="en-US" sz="3000" i="1" u="sng" dirty="0" smtClean="0">
                <a:solidFill>
                  <a:srgbClr val="000000"/>
                </a:solidFill>
              </a:rPr>
              <a:t>lying idle because because refugees are there</a:t>
            </a:r>
            <a:r>
              <a:rPr lang="en-US" sz="3000" i="1" dirty="0" smtClean="0">
                <a:solidFill>
                  <a:srgbClr val="000000"/>
                </a:solidFill>
              </a:rPr>
              <a:t>. Maybe we need to assess the value of giving out this land and add it to our financial contribution”. </a:t>
            </a:r>
            <a:r>
              <a:rPr lang="mr-IN" sz="3000" i="1" dirty="0" smtClean="0">
                <a:solidFill>
                  <a:srgbClr val="000000"/>
                </a:solidFill>
              </a:rPr>
              <a:t>–</a:t>
            </a:r>
            <a:r>
              <a:rPr lang="en-US" sz="3000" i="1" dirty="0" smtClean="0">
                <a:solidFill>
                  <a:srgbClr val="000000"/>
                </a:solidFill>
              </a:rPr>
              <a:t> Hon. Hilary </a:t>
            </a:r>
            <a:r>
              <a:rPr lang="en-US" sz="3000" i="1" dirty="0" err="1" smtClean="0">
                <a:solidFill>
                  <a:srgbClr val="000000"/>
                </a:solidFill>
              </a:rPr>
              <a:t>Onek</a:t>
            </a:r>
            <a:endParaRPr lang="en-US" sz="3000" i="1" dirty="0">
              <a:solidFill>
                <a:srgbClr val="000000"/>
              </a:solidFill>
            </a:endParaRP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328579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6788" y="1205578"/>
            <a:ext cx="6816465" cy="5652422"/>
          </a:xfrm>
          <a:prstGeom prst="rect">
            <a:avLst/>
          </a:prstGeom>
        </p:spPr>
      </p:pic>
      <p:pic>
        <p:nvPicPr>
          <p:cNvPr id="8" name="Picture 7"/>
          <p:cNvPicPr>
            <a:picLocks noChangeAspect="1"/>
          </p:cNvPicPr>
          <p:nvPr/>
        </p:nvPicPr>
        <p:blipFill>
          <a:blip r:embed="rId4" cstate="email">
            <a:alphaModFix amt="85000"/>
            <a:extLst>
              <a:ext uri="{28A0092B-C50C-407E-A947-70E740481C1C}">
                <a14:useLocalDpi xmlns:a14="http://schemas.microsoft.com/office/drawing/2010/main"/>
              </a:ext>
            </a:extLst>
          </a:blip>
          <a:stretch>
            <a:fillRect/>
          </a:stretch>
        </p:blipFill>
        <p:spPr>
          <a:xfrm>
            <a:off x="-4646" y="960342"/>
            <a:ext cx="4751913" cy="6124074"/>
          </a:xfrm>
          <a:prstGeom prst="rect">
            <a:avLst/>
          </a:prstGeom>
        </p:spPr>
      </p:pic>
      <p:sp>
        <p:nvSpPr>
          <p:cNvPr id="4" name="Rectangle 3"/>
          <p:cNvSpPr/>
          <p:nvPr/>
        </p:nvSpPr>
        <p:spPr>
          <a:xfrm>
            <a:off x="5002126" y="5336506"/>
            <a:ext cx="386735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Providing </a:t>
            </a:r>
            <a:r>
              <a:rPr lang="en-US" sz="2800" dirty="0">
                <a:solidFill>
                  <a:srgbClr val="000000"/>
                </a:solidFill>
                <a:latin typeface="Times New Roman" charset="0"/>
                <a:ea typeface="Calibri" charset="0"/>
              </a:rPr>
              <a:t>land to each refuge family for agriculture</a:t>
            </a:r>
            <a:r>
              <a:rPr lang="en-GB" sz="2800" dirty="0"/>
              <a:t> </a:t>
            </a:r>
            <a:endParaRPr lang="en-US" sz="2800" dirty="0"/>
          </a:p>
        </p:txBody>
      </p:sp>
      <p:sp>
        <p:nvSpPr>
          <p:cNvPr id="5" name="Rectangle 4"/>
          <p:cNvSpPr/>
          <p:nvPr/>
        </p:nvSpPr>
        <p:spPr>
          <a:xfrm>
            <a:off x="5002126" y="1173907"/>
            <a:ext cx="386735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Opening </a:t>
            </a:r>
            <a:r>
              <a:rPr lang="en-US" sz="2800" dirty="0">
                <a:solidFill>
                  <a:srgbClr val="000000"/>
                </a:solidFill>
                <a:latin typeface="Times New Roman" charset="0"/>
                <a:ea typeface="Calibri" charset="0"/>
              </a:rPr>
              <a:t>door to all </a:t>
            </a:r>
            <a:r>
              <a:rPr lang="en-US" sz="2800" dirty="0" smtClean="0">
                <a:solidFill>
                  <a:srgbClr val="000000"/>
                </a:solidFill>
                <a:latin typeface="Times New Roman" charset="0"/>
                <a:ea typeface="Calibri" charset="0"/>
              </a:rPr>
              <a:t>asylum seekers</a:t>
            </a:r>
            <a:endParaRPr lang="en-US" sz="2800" dirty="0"/>
          </a:p>
        </p:txBody>
      </p:sp>
      <p:sp>
        <p:nvSpPr>
          <p:cNvPr id="6" name="Rectangle 5"/>
          <p:cNvSpPr/>
          <p:nvPr/>
        </p:nvSpPr>
        <p:spPr>
          <a:xfrm>
            <a:off x="5002127" y="2459311"/>
            <a:ext cx="3867355"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Granting </a:t>
            </a:r>
            <a:r>
              <a:rPr lang="en-US" sz="2800" dirty="0">
                <a:solidFill>
                  <a:srgbClr val="000000"/>
                </a:solidFill>
                <a:latin typeface="Times New Roman" charset="0"/>
                <a:ea typeface="Calibri" charset="0"/>
              </a:rPr>
              <a:t>relative freedom of movement</a:t>
            </a:r>
            <a:endParaRPr lang="en-US" sz="2800" dirty="0"/>
          </a:p>
        </p:txBody>
      </p:sp>
      <p:sp>
        <p:nvSpPr>
          <p:cNvPr id="7" name="Rectangle 6"/>
          <p:cNvSpPr/>
          <p:nvPr/>
        </p:nvSpPr>
        <p:spPr>
          <a:xfrm>
            <a:off x="5002127" y="3696843"/>
            <a:ext cx="386735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solidFill>
                  <a:srgbClr val="000000"/>
                </a:solidFill>
                <a:latin typeface="Times New Roman" charset="0"/>
                <a:ea typeface="Calibri" charset="0"/>
              </a:rPr>
              <a:t>Providing </a:t>
            </a:r>
            <a:r>
              <a:rPr lang="en-US" sz="2800" dirty="0">
                <a:solidFill>
                  <a:srgbClr val="000000"/>
                </a:solidFill>
                <a:latin typeface="Times New Roman" charset="0"/>
                <a:ea typeface="Calibri" charset="0"/>
              </a:rPr>
              <a:t>prima facie asylum to certain nationalities</a:t>
            </a:r>
            <a:endParaRPr lang="en-US" sz="2800" dirty="0"/>
          </a:p>
        </p:txBody>
      </p:sp>
      <p:sp>
        <p:nvSpPr>
          <p:cNvPr id="13" name="Title 1"/>
          <p:cNvSpPr txBox="1">
            <a:spLocks/>
          </p:cNvSpPr>
          <p:nvPr/>
        </p:nvSpPr>
        <p:spPr>
          <a:xfrm>
            <a:off x="0" y="19733"/>
            <a:ext cx="9144000" cy="922805"/>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3200" b="1" dirty="0">
                <a:solidFill>
                  <a:srgbClr val="000090"/>
                </a:solidFill>
              </a:rPr>
              <a:t>Features of Uganda’s Refugee Management Policy</a:t>
            </a:r>
            <a:endParaRPr kumimoji="0" lang="en-US" sz="3200" b="1" i="0" u="none" strike="noStrike" kern="1200" cap="none" spc="0" normalizeH="0" baseline="0" noProof="0" dirty="0">
              <a:ln>
                <a:noFill/>
              </a:ln>
              <a:solidFill>
                <a:srgbClr val="000090"/>
              </a:solidFill>
              <a:effectLst/>
              <a:uLnTx/>
              <a:uFillTx/>
              <a:latin typeface="Calibri"/>
              <a:ea typeface=""/>
              <a:cs typeface=""/>
            </a:endParaRP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262493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335"/>
            <a:ext cx="8229600" cy="4345773"/>
          </a:xfrm>
        </p:spPr>
        <p:txBody>
          <a:bodyPr>
            <a:normAutofit/>
          </a:bodyPr>
          <a:lstStyle/>
          <a:p>
            <a:r>
              <a:rPr lang="en-US" dirty="0" smtClean="0"/>
              <a:t>Sensitize refugees and host on</a:t>
            </a:r>
            <a:br>
              <a:rPr lang="en-US" dirty="0" smtClean="0"/>
            </a:br>
            <a:r>
              <a:rPr lang="en-US" dirty="0" smtClean="0"/>
              <a:t> 30 </a:t>
            </a:r>
            <a:r>
              <a:rPr lang="mr-IN" dirty="0" smtClean="0"/>
              <a:t>–</a:t>
            </a:r>
            <a:r>
              <a:rPr lang="en-US" dirty="0" smtClean="0"/>
              <a:t> 70 percent</a:t>
            </a:r>
            <a:endParaRPr lang="en-US"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8541718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9848" y="564539"/>
            <a:ext cx="7504152" cy="563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
            <a:ext cx="9144000" cy="564539"/>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000" b="1" dirty="0" smtClean="0"/>
              <a:t>Sensitize refugees and host on 30 </a:t>
            </a:r>
            <a:r>
              <a:rPr lang="mr-IN" sz="3000" b="1" dirty="0" smtClean="0"/>
              <a:t>–</a:t>
            </a:r>
            <a:r>
              <a:rPr lang="en-US" sz="3000" b="1" dirty="0" smtClean="0"/>
              <a:t> 70 percent</a:t>
            </a:r>
            <a:endParaRPr lang="en-US" sz="3000" b="1" dirty="0"/>
          </a:p>
        </p:txBody>
      </p:sp>
      <p:sp>
        <p:nvSpPr>
          <p:cNvPr id="3" name="TextBox 2"/>
          <p:cNvSpPr txBox="1"/>
          <p:nvPr/>
        </p:nvSpPr>
        <p:spPr>
          <a:xfrm>
            <a:off x="5807281" y="2881703"/>
            <a:ext cx="3242706" cy="1477328"/>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dirty="0" smtClean="0"/>
              <a:t>Refugees &amp; Hosts are asking for 100%, not 70 </a:t>
            </a:r>
            <a:r>
              <a:rPr lang="mr-IN" sz="3000" dirty="0" smtClean="0"/>
              <a:t>–</a:t>
            </a:r>
            <a:r>
              <a:rPr lang="en-US" sz="3000" dirty="0" smtClean="0"/>
              <a:t> 30)</a:t>
            </a:r>
            <a:endParaRPr lang="en-US" sz="3000" dirty="0"/>
          </a:p>
        </p:txBody>
      </p:sp>
      <p:sp>
        <p:nvSpPr>
          <p:cNvPr id="8" name="TextBox 7"/>
          <p:cNvSpPr txBox="1"/>
          <p:nvPr/>
        </p:nvSpPr>
        <p:spPr>
          <a:xfrm>
            <a:off x="0" y="5982385"/>
            <a:ext cx="9144000" cy="954107"/>
          </a:xfrm>
          <a:prstGeom prst="rect">
            <a:avLst/>
          </a:prstGeom>
          <a:solidFill>
            <a:schemeClr val="accent4">
              <a:alpha val="93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smtClean="0">
                <a:solidFill>
                  <a:schemeClr val="tx1"/>
                </a:solidFill>
              </a:rPr>
              <a:t>RLP’s Experience: </a:t>
            </a:r>
            <a:r>
              <a:rPr lang="en-US" sz="2800" dirty="0" smtClean="0">
                <a:solidFill>
                  <a:schemeClr val="tx1"/>
                </a:solidFill>
              </a:rPr>
              <a:t>Many refugees and hosts do not understand what CRRF &amp; </a:t>
            </a:r>
            <a:r>
              <a:rPr lang="en-US" sz="2800" dirty="0" err="1" smtClean="0">
                <a:solidFill>
                  <a:schemeClr val="tx1"/>
                </a:solidFill>
              </a:rPr>
              <a:t>ReHoPE</a:t>
            </a:r>
            <a:r>
              <a:rPr lang="en-US" sz="2800" dirty="0" smtClean="0">
                <a:solidFill>
                  <a:schemeClr val="tx1"/>
                </a:solidFill>
              </a:rPr>
              <a:t> </a:t>
            </a:r>
            <a:r>
              <a:rPr lang="en-US" sz="2800" dirty="0">
                <a:solidFill>
                  <a:schemeClr val="tx1"/>
                </a:solidFill>
              </a:rPr>
              <a:t>m</a:t>
            </a:r>
            <a:r>
              <a:rPr lang="en-US" sz="2800" dirty="0" smtClean="0">
                <a:solidFill>
                  <a:schemeClr val="tx1"/>
                </a:solidFill>
              </a:rPr>
              <a:t>eans</a:t>
            </a:r>
            <a:endParaRPr lang="en-US" sz="2800" dirty="0">
              <a:solidFill>
                <a:schemeClr val="tx1"/>
              </a:solidFill>
            </a:endParaRPr>
          </a:p>
        </p:txBody>
      </p:sp>
      <p:sp>
        <p:nvSpPr>
          <p:cNvPr id="4" name="TextBox 3"/>
          <p:cNvSpPr txBox="1"/>
          <p:nvPr/>
        </p:nvSpPr>
        <p:spPr>
          <a:xfrm>
            <a:off x="109872" y="1008765"/>
            <a:ext cx="883483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t>What does the acronym CRRF &amp; </a:t>
            </a:r>
            <a:r>
              <a:rPr lang="en-US" sz="3200" dirty="0" err="1" smtClean="0"/>
              <a:t>ReHoPE</a:t>
            </a:r>
            <a:r>
              <a:rPr lang="en-US" sz="3200" dirty="0" smtClean="0"/>
              <a:t> mean</a:t>
            </a:r>
            <a:r>
              <a:rPr lang="en-US" sz="3200" dirty="0"/>
              <a:t> </a:t>
            </a:r>
            <a:r>
              <a:rPr lang="en-US" sz="3200" dirty="0" smtClean="0"/>
              <a:t>to refugees &amp; host communities?</a:t>
            </a:r>
          </a:p>
        </p:txBody>
      </p:sp>
      <p:sp>
        <p:nvSpPr>
          <p:cNvPr id="5" name="TextBox 4"/>
          <p:cNvSpPr txBox="1"/>
          <p:nvPr/>
        </p:nvSpPr>
        <p:spPr>
          <a:xfrm>
            <a:off x="109872" y="2796685"/>
            <a:ext cx="5216552"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In 2017, the High Commissioner at the UNHCR Annual NGO Consultations suggested (jokingly) for a renaming competition [for CRRF]</a:t>
            </a:r>
            <a:endParaRPr lang="en-US" sz="2800" dirty="0"/>
          </a:p>
        </p:txBody>
      </p:sp>
      <p:sp>
        <p:nvSpPr>
          <p:cNvPr id="7" name="Rectangle 6"/>
          <p:cNvSpPr/>
          <p:nvPr/>
        </p:nvSpPr>
        <p:spPr>
          <a:xfrm>
            <a:off x="949385" y="5205574"/>
            <a:ext cx="7496448" cy="630942"/>
          </a:xfrm>
          <a:prstGeom prst="rect">
            <a:avLst/>
          </a:prstGeom>
          <a:solidFill>
            <a:schemeClr val="accent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500" u="sng" dirty="0" smtClean="0">
                <a:solidFill>
                  <a:srgbClr val="000000"/>
                </a:solidFill>
              </a:rPr>
              <a:t>Transformative participation </a:t>
            </a:r>
            <a:r>
              <a:rPr lang="en-US" sz="3500" dirty="0" smtClean="0">
                <a:solidFill>
                  <a:srgbClr val="000000"/>
                </a:solidFill>
              </a:rPr>
              <a:t>is required</a:t>
            </a:r>
            <a:endParaRPr lang="en-US" sz="3500" dirty="0">
              <a:solidFill>
                <a:srgbClr val="000000"/>
              </a:solidFill>
            </a:endParaRPr>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2911808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016"/>
            <a:ext cx="8229600" cy="4440343"/>
          </a:xfrm>
        </p:spPr>
        <p:txBody>
          <a:bodyPr>
            <a:normAutofit/>
          </a:bodyPr>
          <a:lstStyle/>
          <a:p>
            <a:r>
              <a:rPr lang="en-US" dirty="0" smtClean="0"/>
              <a:t>Strengthen Dialogues between district leaders hosting refugees</a:t>
            </a:r>
            <a:endParaRPr lang="en-US"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1104250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51"/>
            <a:ext cx="9144000" cy="954769"/>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t>Supporting DLG to support refugees</a:t>
            </a:r>
            <a:endParaRPr lang="en-US" dirty="0"/>
          </a:p>
        </p:txBody>
      </p:sp>
      <p:pic>
        <p:nvPicPr>
          <p:cNvPr id="4" name="Picture 3" descr="Screen Shot 2018-11-19 at 18.16.3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949"/>
            <a:ext cx="4643326" cy="6858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Hoim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73724" y="0"/>
            <a:ext cx="4170276"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Isingiro.png"/>
          <p:cNvPicPr>
            <a:picLocks noChangeAspect="1"/>
          </p:cNvPicPr>
          <p:nvPr/>
        </p:nvPicPr>
        <p:blipFill rotWithShape="1">
          <a:blip r:embed="rId5" cstate="email">
            <a:extLst>
              <a:ext uri="{28A0092B-C50C-407E-A947-70E740481C1C}">
                <a14:useLocalDpi xmlns:a14="http://schemas.microsoft.com/office/drawing/2010/main"/>
              </a:ext>
            </a:extLst>
          </a:blip>
          <a:srcRect l="-4784"/>
          <a:stretch/>
        </p:blipFill>
        <p:spPr>
          <a:xfrm>
            <a:off x="2367300" y="0"/>
            <a:ext cx="5432017"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24158" y="3492688"/>
            <a:ext cx="8871886" cy="1070806"/>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90000"/>
              </a:lnSpc>
            </a:pPr>
            <a:r>
              <a:rPr lang="en-GB" sz="3500" dirty="0" smtClean="0">
                <a:solidFill>
                  <a:schemeClr val="tx1"/>
                </a:solidFill>
              </a:rPr>
              <a:t>How often do the district leaders meet to discuss refugee-host issues?</a:t>
            </a:r>
            <a:endParaRPr lang="en-US" sz="3500" dirty="0">
              <a:solidFill>
                <a:schemeClr val="tx1"/>
              </a:solidFill>
            </a:endParaRPr>
          </a:p>
        </p:txBody>
      </p:sp>
      <p:sp>
        <p:nvSpPr>
          <p:cNvPr id="9" name="Rectangle 8"/>
          <p:cNvSpPr/>
          <p:nvPr/>
        </p:nvSpPr>
        <p:spPr>
          <a:xfrm>
            <a:off x="124158" y="5621516"/>
            <a:ext cx="9019842"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dirty="0" smtClean="0">
                <a:solidFill>
                  <a:srgbClr val="000000"/>
                </a:solidFill>
              </a:rPr>
              <a:t>Support </a:t>
            </a:r>
            <a:r>
              <a:rPr lang="en-US" sz="3200" u="sng" dirty="0" smtClean="0">
                <a:solidFill>
                  <a:srgbClr val="000000"/>
                </a:solidFill>
              </a:rPr>
              <a:t>dialogues and symposiums </a:t>
            </a:r>
            <a:r>
              <a:rPr lang="en-US" sz="3200" dirty="0" smtClean="0">
                <a:solidFill>
                  <a:srgbClr val="000000"/>
                </a:solidFill>
              </a:rPr>
              <a:t>for political &amp; technical arm of government is important</a:t>
            </a:r>
            <a:endParaRPr lang="en-US" sz="3200" dirty="0">
              <a:solidFill>
                <a:srgbClr val="000000"/>
              </a:solidFill>
            </a:endParaRPr>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960860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72" y="801527"/>
            <a:ext cx="8229600" cy="4670012"/>
          </a:xfrm>
        </p:spPr>
        <p:txBody>
          <a:bodyPr>
            <a:normAutofit/>
          </a:bodyPr>
          <a:lstStyle/>
          <a:p>
            <a:r>
              <a:rPr lang="en-US" dirty="0" smtClean="0"/>
              <a:t>Advocate for more resources for refugee management</a:t>
            </a:r>
            <a:endParaRPr lang="en-US"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2203711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326771"/>
          </a:xfrm>
          <a:solidFill>
            <a:schemeClr val="tx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000" b="1" dirty="0" smtClean="0">
                <a:solidFill>
                  <a:srgbClr val="000000"/>
                </a:solidFill>
              </a:rPr>
              <a:t>Advocate for more resources</a:t>
            </a:r>
            <a:br>
              <a:rPr lang="en-US" sz="3000" b="1" dirty="0" smtClean="0">
                <a:solidFill>
                  <a:srgbClr val="000000"/>
                </a:solidFill>
              </a:rPr>
            </a:br>
            <a:r>
              <a:rPr lang="en-US" sz="3000" b="1" dirty="0" smtClean="0">
                <a:solidFill>
                  <a:srgbClr val="000000"/>
                </a:solidFill>
              </a:rPr>
              <a:t>Achieving the “whole of society” approach requires robust financial commitments</a:t>
            </a:r>
            <a:endParaRPr lang="en-US" sz="3000" b="1" dirty="0">
              <a:solidFill>
                <a:srgbClr val="000000"/>
              </a:solidFill>
            </a:endParaRPr>
          </a:p>
        </p:txBody>
      </p:sp>
      <p:pic>
        <p:nvPicPr>
          <p:cNvPr id="5" name="Picture 4" descr="Screen Shot 2018-11-16 at 06.30.58.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568" y="2467898"/>
            <a:ext cx="6343433" cy="4390102"/>
          </a:xfrm>
          <a:prstGeom prst="rect">
            <a:avLst/>
          </a:prstGeom>
        </p:spPr>
      </p:pic>
      <p:sp>
        <p:nvSpPr>
          <p:cNvPr id="6" name="TextBox 5"/>
          <p:cNvSpPr txBox="1"/>
          <p:nvPr/>
        </p:nvSpPr>
        <p:spPr>
          <a:xfrm>
            <a:off x="145423" y="3327320"/>
            <a:ext cx="2618154" cy="278537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500" dirty="0" smtClean="0"/>
              <a:t>End of 2016, Uganda’s refugee operation rec</a:t>
            </a:r>
            <a:r>
              <a:rPr lang="de-DE" sz="2500" dirty="0" smtClean="0"/>
              <a:t>ei</a:t>
            </a:r>
            <a:r>
              <a:rPr lang="en-US" sz="2500" dirty="0" err="1" smtClean="0"/>
              <a:t>ved</a:t>
            </a:r>
            <a:r>
              <a:rPr lang="en-US" sz="2500" dirty="0"/>
              <a:t> </a:t>
            </a:r>
            <a:r>
              <a:rPr lang="en-US" sz="2500" dirty="0" smtClean="0"/>
              <a:t>only 37 percent of the funding requirement</a:t>
            </a:r>
            <a:endParaRPr lang="en-US" sz="2500" dirty="0"/>
          </a:p>
        </p:txBody>
      </p:sp>
      <p:sp>
        <p:nvSpPr>
          <p:cNvPr id="7" name="TextBox 6"/>
          <p:cNvSpPr txBox="1"/>
          <p:nvPr/>
        </p:nvSpPr>
        <p:spPr>
          <a:xfrm>
            <a:off x="887012" y="1427094"/>
            <a:ext cx="7509501" cy="2000548"/>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600" i="1" dirty="0" smtClean="0">
                <a:solidFill>
                  <a:srgbClr val="000000"/>
                </a:solidFill>
              </a:rPr>
              <a:t>“Refugees are not our problem, they are a result of international politics, so why do we spent 58% on issues that are not ours? International bodies should take care of these problems” </a:t>
            </a:r>
            <a:r>
              <a:rPr lang="mr-IN" sz="2000" dirty="0" smtClean="0">
                <a:solidFill>
                  <a:srgbClr val="000000"/>
                </a:solidFill>
              </a:rPr>
              <a:t>–</a:t>
            </a:r>
            <a:r>
              <a:rPr lang="en-US" sz="2000" dirty="0">
                <a:solidFill>
                  <a:srgbClr val="000000"/>
                </a:solidFill>
              </a:rPr>
              <a:t> </a:t>
            </a:r>
            <a:r>
              <a:rPr lang="en-US" sz="2000" dirty="0" smtClean="0">
                <a:solidFill>
                  <a:srgbClr val="000000"/>
                </a:solidFill>
              </a:rPr>
              <a:t>Hon. Hilary </a:t>
            </a:r>
            <a:r>
              <a:rPr lang="en-US" sz="2000" dirty="0" err="1" smtClean="0">
                <a:solidFill>
                  <a:srgbClr val="000000"/>
                </a:solidFill>
              </a:rPr>
              <a:t>Onek</a:t>
            </a:r>
            <a:r>
              <a:rPr lang="en-US" sz="2000" dirty="0" smtClean="0">
                <a:solidFill>
                  <a:srgbClr val="000000"/>
                </a:solidFill>
              </a:rPr>
              <a:t>, Minister for Relief, Disaster Preparedness and Refugees.</a:t>
            </a:r>
            <a:endParaRPr lang="en-US" sz="2000" dirty="0">
              <a:solidFill>
                <a:srgbClr val="000000"/>
              </a:solidFill>
            </a:endParaRPr>
          </a:p>
        </p:txBody>
      </p:sp>
      <p:sp>
        <p:nvSpPr>
          <p:cNvPr id="4" name="Rectangle 3"/>
          <p:cNvSpPr/>
          <p:nvPr/>
        </p:nvSpPr>
        <p:spPr>
          <a:xfrm>
            <a:off x="30682" y="6213810"/>
            <a:ext cx="9113318" cy="6441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90000" lnSpcReduction="10000"/>
          </a:bodyPr>
          <a:lstStyle/>
          <a:p>
            <a:pPr algn="ctr">
              <a:spcBef>
                <a:spcPct val="0"/>
              </a:spcBef>
            </a:pPr>
            <a:r>
              <a:rPr lang="en-US" sz="4400" dirty="0">
                <a:latin typeface="+mj-lt"/>
                <a:ea typeface="+mj-ea"/>
                <a:cs typeface="+mj-cs"/>
              </a:rPr>
              <a:t> But where will the money come from?</a:t>
            </a:r>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219986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621"/>
            <a:ext cx="8521427" cy="6722381"/>
          </a:xfrm>
        </p:spPr>
        <p:txBody>
          <a:bodyPr>
            <a:normAutofit/>
          </a:bodyPr>
          <a:lstStyle/>
          <a:p>
            <a:pPr marL="0" indent="0" algn="ctr">
              <a:buNone/>
            </a:pPr>
            <a:endParaRPr lang="en-US" sz="200" dirty="0" smtClean="0"/>
          </a:p>
          <a:p>
            <a:pPr marL="0" indent="0" algn="ctr">
              <a:buNone/>
            </a:pPr>
            <a:r>
              <a:rPr lang="en-US" sz="3500" dirty="0" smtClean="0"/>
              <a:t>Uganda has a long history of a </a:t>
            </a:r>
            <a:r>
              <a:rPr lang="en-US" sz="3500" i="1" dirty="0" smtClean="0"/>
              <a:t>progressive </a:t>
            </a:r>
            <a:r>
              <a:rPr lang="en-US" sz="3500" dirty="0" smtClean="0"/>
              <a:t>refugee policy (dating back to 1959)</a:t>
            </a:r>
          </a:p>
          <a:p>
            <a:pPr marL="0" indent="0">
              <a:buNone/>
            </a:pPr>
            <a:endParaRPr lang="en-US" sz="3500" dirty="0" smtClean="0"/>
          </a:p>
          <a:p>
            <a:pPr marL="0" indent="0" algn="ctr">
              <a:buNone/>
            </a:pPr>
            <a:endParaRPr lang="en-GB" sz="1800" dirty="0" smtClean="0"/>
          </a:p>
          <a:p>
            <a:pPr marL="0" indent="0" algn="ctr">
              <a:buNone/>
            </a:pPr>
            <a:r>
              <a:rPr lang="en-GB" sz="3500" dirty="0" smtClean="0"/>
              <a:t>Progressive legislative and policy frameworks provides </a:t>
            </a:r>
            <a:r>
              <a:rPr lang="en-US" sz="3500" dirty="0" smtClean="0"/>
              <a:t>a ‘soft landing’ </a:t>
            </a:r>
            <a:r>
              <a:rPr lang="mr-IN" sz="3500" dirty="0" smtClean="0"/>
              <a:t>–</a:t>
            </a:r>
            <a:r>
              <a:rPr lang="en-US" sz="3500" dirty="0" smtClean="0"/>
              <a:t> but requires support</a:t>
            </a:r>
            <a:endParaRPr lang="en-US" sz="3500" dirty="0"/>
          </a:p>
          <a:p>
            <a:pPr marL="0" indent="0">
              <a:buNone/>
            </a:pPr>
            <a:endParaRPr lang="en-US" sz="3500" dirty="0" smtClean="0"/>
          </a:p>
          <a:p>
            <a:pPr marL="0" indent="0" algn="ctr">
              <a:buNone/>
            </a:pPr>
            <a:r>
              <a:rPr lang="en-US" sz="3500" dirty="0" smtClean="0"/>
              <a:t>The ‘Transformative Strategies’ risk scrambling without commitment and renewed international support.</a:t>
            </a:r>
            <a:endParaRPr lang="en-US" sz="3500" dirty="0"/>
          </a:p>
        </p:txBody>
      </p:sp>
      <p:sp>
        <p:nvSpPr>
          <p:cNvPr id="2" name="Frame 1"/>
          <p:cNvSpPr/>
          <p:nvPr/>
        </p:nvSpPr>
        <p:spPr>
          <a:xfrm>
            <a:off x="283584" y="135619"/>
            <a:ext cx="8695043" cy="1541124"/>
          </a:xfrm>
          <a:prstGeom prst="frame">
            <a:avLst>
              <a:gd name="adj1" fmla="val 69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283584" y="1853801"/>
            <a:ext cx="8695043" cy="2670938"/>
          </a:xfrm>
          <a:prstGeom prst="frame">
            <a:avLst>
              <a:gd name="adj1" fmla="val 5054"/>
            </a:avLst>
          </a:prstGeom>
          <a:solidFill>
            <a:srgbClr val="F8C81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339964" y="4664808"/>
            <a:ext cx="8695043" cy="2143876"/>
          </a:xfrm>
          <a:prstGeom prst="frame">
            <a:avLst>
              <a:gd name="adj1" fmla="val 6900"/>
            </a:avLst>
          </a:prstGeom>
          <a:solidFill>
            <a:srgbClr val="800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5"/>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798625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762" y="999306"/>
            <a:ext cx="8674819" cy="2329356"/>
          </a:xfrm>
          <a:prstGeom prst="rect">
            <a:avLst/>
          </a:prstGeom>
          <a:solidFill>
            <a:schemeClr val="accent5">
              <a:alpha val="34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lnSpc>
                <a:spcPct val="90000"/>
              </a:lnSpc>
              <a:defRPr sz="35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Framework </a:t>
            </a:r>
            <a:r>
              <a:rPr lang="en-US" dirty="0" smtClean="0"/>
              <a:t>[CRRF] is </a:t>
            </a:r>
            <a:r>
              <a:rPr lang="en-US" dirty="0"/>
              <a:t>not a solution in itself but a platform for stakeholders to come together and find common solutions” </a:t>
            </a:r>
            <a:r>
              <a:rPr lang="mr-IN" dirty="0"/>
              <a:t>–</a:t>
            </a:r>
            <a:r>
              <a:rPr lang="en-US" dirty="0"/>
              <a:t> </a:t>
            </a:r>
            <a:r>
              <a:rPr lang="en-US" sz="2800" dirty="0"/>
              <a:t>Dr. </a:t>
            </a:r>
            <a:r>
              <a:rPr lang="en-US" sz="2800" dirty="0" err="1"/>
              <a:t>Ruhakana</a:t>
            </a:r>
            <a:r>
              <a:rPr lang="en-US" sz="2800" dirty="0"/>
              <a:t> </a:t>
            </a:r>
            <a:r>
              <a:rPr lang="en-US" sz="2800" dirty="0" err="1"/>
              <a:t>Rugunda</a:t>
            </a:r>
            <a:r>
              <a:rPr lang="en-US" sz="2800" dirty="0"/>
              <a:t>, Prime Minister of the Republic of Uganda</a:t>
            </a:r>
          </a:p>
        </p:txBody>
      </p:sp>
      <p:sp>
        <p:nvSpPr>
          <p:cNvPr id="2" name="TextBox 1"/>
          <p:cNvSpPr txBox="1"/>
          <p:nvPr/>
        </p:nvSpPr>
        <p:spPr>
          <a:xfrm>
            <a:off x="783676" y="4337775"/>
            <a:ext cx="7920765" cy="1708160"/>
          </a:xfrm>
          <a:prstGeom prst="rect">
            <a:avLst/>
          </a:prstGeom>
          <a:noFill/>
        </p:spPr>
        <p:txBody>
          <a:bodyPr wrap="square" rtlCol="0">
            <a:spAutoFit/>
          </a:bodyPr>
          <a:lstStyle/>
          <a:p>
            <a:pPr algn="ctr"/>
            <a:r>
              <a:rPr lang="en-US" sz="3500" b="1" dirty="0" smtClean="0"/>
              <a:t>Uganda Human Rights Commission’s Consultative Meeting is an important platform</a:t>
            </a:r>
            <a:endParaRPr lang="en-US" sz="3500" b="1"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6126933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47639"/>
            <a:ext cx="9144000" cy="1196975"/>
          </a:xfrm>
        </p:spPr>
        <p:txBody>
          <a:bodyPr rtlCol="0">
            <a:noAutofit/>
          </a:bodyPr>
          <a:lstStyle/>
          <a:p>
            <a:pPr>
              <a:lnSpc>
                <a:spcPct val="90000"/>
              </a:lnSpc>
              <a:defRPr/>
            </a:pPr>
            <a:r>
              <a:rPr lang="en-US" sz="2800" b="1" i="1" dirty="0" smtClean="0">
                <a:solidFill>
                  <a:schemeClr val="tx2">
                    <a:lumMod val="60000"/>
                    <a:lumOff val="40000"/>
                  </a:schemeClr>
                </a:solidFill>
                <a:latin typeface="+mn-lt"/>
                <a:ea typeface="ヒラギノ角ゴ Pro W3"/>
                <a:cs typeface="ヒラギノ角ゴ Pro W3"/>
              </a:rPr>
              <a:t>“Today, it is them, tomorrow, it could be any one of us.”</a:t>
            </a:r>
            <a:br>
              <a:rPr lang="en-US" sz="2800" b="1" i="1" dirty="0" smtClean="0">
                <a:solidFill>
                  <a:schemeClr val="tx2">
                    <a:lumMod val="60000"/>
                    <a:lumOff val="40000"/>
                  </a:schemeClr>
                </a:solidFill>
                <a:latin typeface="+mn-lt"/>
                <a:ea typeface="ヒラギノ角ゴ Pro W3"/>
                <a:cs typeface="ヒラギノ角ゴ Pro W3"/>
              </a:rPr>
            </a:br>
            <a:r>
              <a:rPr lang="en-US" sz="2800" b="1" i="1" dirty="0" smtClean="0">
                <a:solidFill>
                  <a:schemeClr val="tx2">
                    <a:lumMod val="60000"/>
                    <a:lumOff val="40000"/>
                  </a:schemeClr>
                </a:solidFill>
                <a:latin typeface="+mn-lt"/>
                <a:ea typeface="ヒラギノ角ゴ Pro W3"/>
                <a:cs typeface="ヒラギノ角ゴ Pro W3"/>
              </a:rPr>
              <a:t> </a:t>
            </a:r>
            <a:r>
              <a:rPr lang="en-US" sz="2400" b="1" dirty="0" smtClean="0">
                <a:solidFill>
                  <a:schemeClr val="tx2">
                    <a:lumMod val="60000"/>
                    <a:lumOff val="40000"/>
                  </a:schemeClr>
                </a:solidFill>
                <a:latin typeface="+mn-lt"/>
                <a:ea typeface="ヒラギノ角ゴ Pro W3"/>
                <a:cs typeface="ヒラギノ角ゴ Pro W3"/>
              </a:rPr>
              <a:t>– Dr. </a:t>
            </a:r>
            <a:r>
              <a:rPr lang="en-US" sz="2400" b="1" dirty="0" err="1" smtClean="0">
                <a:solidFill>
                  <a:schemeClr val="tx2">
                    <a:lumMod val="60000"/>
                    <a:lumOff val="40000"/>
                  </a:schemeClr>
                </a:solidFill>
                <a:latin typeface="+mn-lt"/>
                <a:ea typeface="ヒラギノ角ゴ Pro W3"/>
                <a:cs typeface="ヒラギノ角ゴ Pro W3"/>
              </a:rPr>
              <a:t>Ruhakana</a:t>
            </a:r>
            <a:r>
              <a:rPr lang="en-US" sz="2400" b="1" dirty="0" smtClean="0">
                <a:solidFill>
                  <a:schemeClr val="tx2">
                    <a:lumMod val="60000"/>
                    <a:lumOff val="40000"/>
                  </a:schemeClr>
                </a:solidFill>
                <a:latin typeface="+mn-lt"/>
                <a:ea typeface="ヒラギノ角ゴ Pro W3"/>
                <a:cs typeface="ヒラギノ角ゴ Pro W3"/>
              </a:rPr>
              <a:t> </a:t>
            </a:r>
            <a:r>
              <a:rPr lang="en-US" sz="2400" b="1" dirty="0" err="1" smtClean="0">
                <a:solidFill>
                  <a:schemeClr val="tx2">
                    <a:lumMod val="60000"/>
                    <a:lumOff val="40000"/>
                  </a:schemeClr>
                </a:solidFill>
                <a:latin typeface="+mn-lt"/>
                <a:ea typeface="ヒラギノ角ゴ Pro W3"/>
                <a:cs typeface="ヒラギノ角ゴ Pro W3"/>
              </a:rPr>
              <a:t>Rugunda</a:t>
            </a:r>
            <a:r>
              <a:rPr lang="en-US" sz="2400" b="1" dirty="0" smtClean="0">
                <a:solidFill>
                  <a:schemeClr val="tx2">
                    <a:lumMod val="60000"/>
                    <a:lumOff val="40000"/>
                  </a:schemeClr>
                </a:solidFill>
                <a:latin typeface="+mn-lt"/>
                <a:ea typeface="ヒラギノ角ゴ Pro W3"/>
                <a:cs typeface="ヒラギノ角ゴ Pro W3"/>
              </a:rPr>
              <a:t>, Uganda’s Prime Minister</a:t>
            </a:r>
            <a:endParaRPr lang="en-US" sz="2400" b="1" dirty="0">
              <a:solidFill>
                <a:schemeClr val="tx2">
                  <a:lumMod val="60000"/>
                  <a:lumOff val="40000"/>
                </a:schemeClr>
              </a:solidFill>
              <a:latin typeface="+mn-lt"/>
              <a:ea typeface="ヒラギノ角ゴ Pro W3"/>
              <a:cs typeface="ヒラギノ角ゴ Pro W3"/>
            </a:endParaRPr>
          </a:p>
        </p:txBody>
      </p:sp>
      <p:sp>
        <p:nvSpPr>
          <p:cNvPr id="5" name="Content Placeholder 2"/>
          <p:cNvSpPr>
            <a:spLocks noGrp="1"/>
          </p:cNvSpPr>
          <p:nvPr>
            <p:ph idx="1"/>
          </p:nvPr>
        </p:nvSpPr>
        <p:spPr>
          <a:xfrm>
            <a:off x="-76199" y="1406261"/>
            <a:ext cx="4221163" cy="3155467"/>
          </a:xfrm>
        </p:spPr>
        <p:txBody>
          <a:bodyPr rtlCol="0" anchor="ctr">
            <a:noAutofit/>
          </a:bodyPr>
          <a:lstStyle/>
          <a:p>
            <a:pPr marL="0" indent="0" algn="ctr" eaLnBrk="1" fontAlgn="auto" hangingPunct="1">
              <a:spcBef>
                <a:spcPts val="0"/>
              </a:spcBef>
              <a:spcAft>
                <a:spcPts val="0"/>
              </a:spcAft>
              <a:buFont typeface="Arial"/>
              <a:buNone/>
              <a:defRPr/>
            </a:pPr>
            <a:endParaRPr lang="en-US" sz="3000" dirty="0" smtClean="0">
              <a:latin typeface="arial"/>
            </a:endParaRPr>
          </a:p>
          <a:p>
            <a:pPr marL="0" indent="0" algn="ctr" eaLnBrk="1" fontAlgn="auto" hangingPunct="1">
              <a:spcBef>
                <a:spcPts val="0"/>
              </a:spcBef>
              <a:spcAft>
                <a:spcPts val="0"/>
              </a:spcAft>
              <a:buFont typeface="Arial"/>
              <a:buNone/>
              <a:defRPr/>
            </a:pPr>
            <a:r>
              <a:rPr lang="en-GB" sz="3000" b="1" dirty="0" smtClean="0">
                <a:cs typeface="Arial" panose="020B0604020202020204" pitchFamily="34" charset="0"/>
              </a:rPr>
              <a:t>Ambition will be required for us to embrace the “whole of society” approach to refugee management</a:t>
            </a:r>
          </a:p>
          <a:p>
            <a:pPr marL="0" indent="0" algn="ctr" eaLnBrk="1" fontAlgn="auto" hangingPunct="1">
              <a:spcBef>
                <a:spcPts val="0"/>
              </a:spcBef>
              <a:spcAft>
                <a:spcPts val="0"/>
              </a:spcAft>
              <a:buFont typeface="Arial"/>
              <a:buNone/>
              <a:defRPr/>
            </a:pPr>
            <a:endParaRPr lang="en-GB" sz="3000" b="1" dirty="0" smtClean="0">
              <a:cs typeface="Arial" panose="020B0604020202020204" pitchFamily="34" charset="0"/>
            </a:endParaRPr>
          </a:p>
          <a:p>
            <a:pPr marL="0" indent="0" algn="ctr" eaLnBrk="1" fontAlgn="auto" hangingPunct="1">
              <a:spcBef>
                <a:spcPts val="0"/>
              </a:spcBef>
              <a:spcAft>
                <a:spcPts val="0"/>
              </a:spcAft>
              <a:buFont typeface="Arial"/>
              <a:buNone/>
              <a:defRPr/>
            </a:pPr>
            <a:endParaRPr lang="en-US" sz="3000" b="1" dirty="0" smtClean="0">
              <a:solidFill>
                <a:schemeClr val="tx2">
                  <a:lumMod val="60000"/>
                  <a:lumOff val="40000"/>
                </a:schemeClr>
              </a:solidFill>
              <a:ea typeface="ヒラギノ角ゴ Pro W3"/>
              <a:cs typeface="ヒラギノ角ゴ Pro W3"/>
            </a:endParaRPr>
          </a:p>
          <a:p>
            <a:pPr marL="0" indent="0" algn="ctr" eaLnBrk="1" fontAlgn="auto" hangingPunct="1">
              <a:spcBef>
                <a:spcPts val="0"/>
              </a:spcBef>
              <a:spcAft>
                <a:spcPts val="0"/>
              </a:spcAft>
              <a:buFont typeface="Arial"/>
              <a:buNone/>
              <a:defRPr/>
            </a:pPr>
            <a:r>
              <a:rPr lang="en-US" sz="3000" b="1" dirty="0" smtClean="0">
                <a:solidFill>
                  <a:schemeClr val="tx2">
                    <a:lumMod val="60000"/>
                    <a:lumOff val="40000"/>
                  </a:schemeClr>
                </a:solidFill>
                <a:ea typeface="ヒラギノ角ゴ Pro W3"/>
                <a:cs typeface="ヒラギノ角ゴ Pro W3"/>
              </a:rPr>
              <a:t>Thank you!</a:t>
            </a:r>
            <a:endParaRPr lang="en-GB" sz="3000" b="1" dirty="0">
              <a:solidFill>
                <a:schemeClr val="tx2">
                  <a:lumMod val="60000"/>
                  <a:lumOff val="40000"/>
                </a:schemeClr>
              </a:solidFill>
            </a:endParaRP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0038" y="1396793"/>
            <a:ext cx="5033962" cy="511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TextBox 7"/>
          <p:cNvSpPr txBox="1">
            <a:spLocks noChangeArrowheads="1"/>
          </p:cNvSpPr>
          <p:nvPr/>
        </p:nvSpPr>
        <p:spPr bwMode="auto">
          <a:xfrm>
            <a:off x="8126413" y="6538915"/>
            <a:ext cx="7032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500"/>
              <a:t>Courtesy of UNAIDS</a:t>
            </a:r>
          </a:p>
        </p:txBody>
      </p:sp>
      <p:sp>
        <p:nvSpPr>
          <p:cNvPr id="54278" name="Rectangle 1"/>
          <p:cNvSpPr>
            <a:spLocks noChangeArrowheads="1"/>
          </p:cNvSpPr>
          <p:nvPr/>
        </p:nvSpPr>
        <p:spPr bwMode="auto">
          <a:xfrm>
            <a:off x="2691009" y="6502400"/>
            <a:ext cx="471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hlinkClick r:id="rId4"/>
              </a:rPr>
              <a:t>gender</a:t>
            </a:r>
            <a:r>
              <a:rPr lang="en-US" dirty="0">
                <a:hlinkClick r:id="rId4"/>
              </a:rPr>
              <a:t>@refugeelawproject.org</a:t>
            </a:r>
            <a:endParaRPr lang="en-US" dirty="0"/>
          </a:p>
        </p:txBody>
      </p:sp>
      <p:sp>
        <p:nvSpPr>
          <p:cNvPr id="2" name="TextBox 1"/>
          <p:cNvSpPr txBox="1"/>
          <p:nvPr/>
        </p:nvSpPr>
        <p:spPr>
          <a:xfrm>
            <a:off x="122221" y="3857469"/>
            <a:ext cx="4029631" cy="43088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GB" sz="2200" b="1" dirty="0">
                <a:cs typeface="Arial" panose="020B0604020202020204" pitchFamily="34" charset="0"/>
              </a:rPr>
              <a:t>(including </a:t>
            </a:r>
            <a:r>
              <a:rPr lang="en-GB" sz="2200" b="1" dirty="0" smtClean="0">
                <a:cs typeface="Arial" panose="020B0604020202020204" pitchFamily="34" charset="0"/>
              </a:rPr>
              <a:t>‘head</a:t>
            </a:r>
            <a:r>
              <a:rPr lang="en-GB" sz="2200" b="1" dirty="0">
                <a:cs typeface="Arial" panose="020B0604020202020204" pitchFamily="34" charset="0"/>
              </a:rPr>
              <a:t>-</a:t>
            </a:r>
            <a:r>
              <a:rPr lang="en-GB" sz="2200" b="1" dirty="0" smtClean="0">
                <a:cs typeface="Arial" panose="020B0604020202020204" pitchFamily="34" charset="0"/>
              </a:rPr>
              <a:t>on’ </a:t>
            </a:r>
            <a:r>
              <a:rPr lang="en-GB" sz="2200" b="1" dirty="0">
                <a:cs typeface="Arial" panose="020B0604020202020204" pitchFamily="34" charset="0"/>
              </a:rPr>
              <a:t>approaches)</a:t>
            </a:r>
          </a:p>
        </p:txBody>
      </p:sp>
      <p:pic>
        <p:nvPicPr>
          <p:cNvPr id="6" name="Picture 5" descr="Dutch_Ministry_of_Foreign_Affair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29" y="5630437"/>
            <a:ext cx="2765545" cy="1241853"/>
          </a:xfrm>
          <a:prstGeom prst="rect">
            <a:avLst/>
          </a:prstGeom>
        </p:spPr>
      </p:pic>
      <p:sp>
        <p:nvSpPr>
          <p:cNvPr id="7" name="TextBox 6"/>
          <p:cNvSpPr txBox="1"/>
          <p:nvPr/>
        </p:nvSpPr>
        <p:spPr>
          <a:xfrm>
            <a:off x="0" y="5246815"/>
            <a:ext cx="2757410" cy="369332"/>
          </a:xfrm>
          <a:prstGeom prst="rect">
            <a:avLst/>
          </a:prstGeom>
          <a:noFill/>
        </p:spPr>
        <p:txBody>
          <a:bodyPr wrap="none" rtlCol="0">
            <a:spAutoFit/>
          </a:bodyPr>
          <a:lstStyle/>
          <a:p>
            <a:r>
              <a:rPr lang="en-US" dirty="0" smtClean="0"/>
              <a:t>With Funding Support from</a:t>
            </a:r>
            <a:endParaRPr lang="en-US"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pic>
        <p:nvPicPr>
          <p:cNvPr id="12" name="Picture 1" descr="HEADER%20LOGO%20WITE%201-01"/>
          <p:cNvPicPr>
            <a:picLocks noChangeAspect="1" noChangeArrowheads="1"/>
          </p:cNvPicPr>
          <p:nvPr/>
        </p:nvPicPr>
        <p:blipFill>
          <a:blip r:embed="rId6">
            <a:extLst>
              <a:ext uri="{28A0092B-C50C-407E-A947-70E740481C1C}">
                <a14:useLocalDpi xmlns:a14="http://schemas.microsoft.com/office/drawing/2010/main" val="0"/>
              </a:ext>
            </a:extLst>
          </a:blip>
          <a:srcRect l="2829" r="74545"/>
          <a:stretch>
            <a:fillRect/>
          </a:stretch>
        </p:blipFill>
        <p:spPr bwMode="auto">
          <a:xfrm>
            <a:off x="7402534" y="5630436"/>
            <a:ext cx="1741466" cy="124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9958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740" y="2596446"/>
            <a:ext cx="7781172" cy="1452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1038631" y="2644354"/>
            <a:ext cx="2117809" cy="1200328"/>
          </a:xfrm>
          <a:prstGeom prst="rect">
            <a:avLst/>
          </a:prstGeom>
        </p:spPr>
        <p:txBody>
          <a:bodyPr wrap="square">
            <a:spAutoFit/>
          </a:bodyPr>
          <a:lstStyle/>
          <a:p>
            <a:pPr algn="ctr"/>
            <a:r>
              <a:rPr lang="en-US" sz="2400" b="1" dirty="0" smtClean="0">
                <a:solidFill>
                  <a:srgbClr val="000000"/>
                </a:solidFill>
                <a:latin typeface="Times New Roman" charset="0"/>
                <a:ea typeface="Calibri" charset="0"/>
              </a:rPr>
              <a:t>Equality</a:t>
            </a:r>
            <a:r>
              <a:rPr lang="en-US" sz="2400" dirty="0">
                <a:solidFill>
                  <a:srgbClr val="000000"/>
                </a:solidFill>
                <a:latin typeface="Times New Roman" charset="0"/>
                <a:ea typeface="Calibri" charset="0"/>
              </a:rPr>
              <a:t>, dialogue and mutual support</a:t>
            </a:r>
            <a:endParaRPr lang="en-US" sz="2400" dirty="0"/>
          </a:p>
        </p:txBody>
      </p:sp>
      <p:sp>
        <p:nvSpPr>
          <p:cNvPr id="7" name="Rectangle 6"/>
          <p:cNvSpPr/>
          <p:nvPr/>
        </p:nvSpPr>
        <p:spPr>
          <a:xfrm>
            <a:off x="3458195" y="2690010"/>
            <a:ext cx="2093746" cy="1200328"/>
          </a:xfrm>
          <a:prstGeom prst="rect">
            <a:avLst/>
          </a:prstGeom>
        </p:spPr>
        <p:txBody>
          <a:bodyPr wrap="square">
            <a:spAutoFit/>
          </a:bodyPr>
          <a:lstStyle/>
          <a:p>
            <a:pPr algn="ctr"/>
            <a:r>
              <a:rPr lang="en-US" sz="2400" dirty="0" smtClean="0">
                <a:solidFill>
                  <a:srgbClr val="000000"/>
                </a:solidFill>
                <a:latin typeface="Times New Roman" charset="0"/>
                <a:ea typeface="Calibri" charset="0"/>
              </a:rPr>
              <a:t>Sustainable</a:t>
            </a:r>
            <a:r>
              <a:rPr lang="en-US" sz="2400" b="1" dirty="0" smtClean="0">
                <a:solidFill>
                  <a:srgbClr val="000000"/>
                </a:solidFill>
                <a:latin typeface="Times New Roman" charset="0"/>
                <a:ea typeface="Calibri" charset="0"/>
              </a:rPr>
              <a:t> livelihoods </a:t>
            </a:r>
            <a:r>
              <a:rPr lang="en-US" sz="2400" dirty="0" smtClean="0">
                <a:solidFill>
                  <a:srgbClr val="000000"/>
                </a:solidFill>
                <a:latin typeface="Times New Roman" charset="0"/>
                <a:ea typeface="Calibri" charset="0"/>
              </a:rPr>
              <a:t>support</a:t>
            </a:r>
            <a:endParaRPr lang="en-US" sz="2400" dirty="0">
              <a:solidFill>
                <a:srgbClr val="000000"/>
              </a:solidFill>
              <a:latin typeface="Times New Roman" charset="0"/>
              <a:ea typeface="Calibri" charset="0"/>
            </a:endParaRPr>
          </a:p>
        </p:txBody>
      </p:sp>
      <p:sp>
        <p:nvSpPr>
          <p:cNvPr id="8" name="Rectangle 7"/>
          <p:cNvSpPr/>
          <p:nvPr/>
        </p:nvSpPr>
        <p:spPr>
          <a:xfrm>
            <a:off x="5696249" y="2681490"/>
            <a:ext cx="2695450" cy="1200328"/>
          </a:xfrm>
          <a:prstGeom prst="rect">
            <a:avLst/>
          </a:prstGeom>
        </p:spPr>
        <p:txBody>
          <a:bodyPr wrap="square">
            <a:spAutoFit/>
          </a:bodyPr>
          <a:lstStyle/>
          <a:p>
            <a:pPr algn="ctr"/>
            <a:r>
              <a:rPr lang="en-US" sz="2400" b="1" dirty="0">
                <a:solidFill>
                  <a:srgbClr val="000000"/>
                </a:solidFill>
                <a:latin typeface="Times New Roman" charset="0"/>
                <a:ea typeface="Calibri" charset="0"/>
              </a:rPr>
              <a:t>Inclusion</a:t>
            </a:r>
            <a:r>
              <a:rPr lang="en-US" sz="2400" dirty="0">
                <a:solidFill>
                  <a:srgbClr val="000000"/>
                </a:solidFill>
                <a:latin typeface="Times New Roman" charset="0"/>
                <a:ea typeface="Calibri" charset="0"/>
              </a:rPr>
              <a:t> of refugees in local government systems</a:t>
            </a:r>
          </a:p>
        </p:txBody>
      </p:sp>
      <p:sp>
        <p:nvSpPr>
          <p:cNvPr id="13" name="Title 1"/>
          <p:cNvSpPr txBox="1">
            <a:spLocks/>
          </p:cNvSpPr>
          <p:nvPr/>
        </p:nvSpPr>
        <p:spPr>
          <a:xfrm>
            <a:off x="1675114" y="4146177"/>
            <a:ext cx="5827320" cy="47571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2800" b="1" noProof="0" dirty="0" smtClean="0"/>
              <a:t>A positive </a:t>
            </a:r>
            <a:r>
              <a:rPr lang="en-US" sz="2800" b="1" noProof="0" smtClean="0"/>
              <a:t>progress away from</a:t>
            </a:r>
            <a:endParaRPr kumimoji="0" lang="en-US" sz="2800" b="1" i="0" u="none" strike="noStrike" kern="1200" cap="none" spc="0" normalizeH="0" baseline="0" noProof="0" dirty="0">
              <a:ln>
                <a:noFill/>
              </a:ln>
              <a:solidFill>
                <a:sysClr val="window" lastClr="FFFFFF"/>
              </a:solidFill>
              <a:effectLst/>
              <a:uLnTx/>
              <a:uFillTx/>
              <a:latin typeface="Calibri"/>
              <a:ea typeface=""/>
              <a:cs typeface=""/>
            </a:endParaRPr>
          </a:p>
        </p:txBody>
      </p:sp>
      <p:sp>
        <p:nvSpPr>
          <p:cNvPr id="14" name="Notched Right Arrow 13"/>
          <p:cNvSpPr/>
          <p:nvPr/>
        </p:nvSpPr>
        <p:spPr>
          <a:xfrm rot="5400000">
            <a:off x="1771858" y="4793244"/>
            <a:ext cx="652808" cy="458667"/>
          </a:xfrm>
          <a:prstGeom prst="notch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TextBox 14"/>
          <p:cNvSpPr txBox="1"/>
          <p:nvPr/>
        </p:nvSpPr>
        <p:spPr>
          <a:xfrm>
            <a:off x="955239" y="5364237"/>
            <a:ext cx="2276084" cy="477054"/>
          </a:xfrm>
          <a:prstGeom prst="rect">
            <a:avLst/>
          </a:prstGeom>
          <a:noFill/>
        </p:spPr>
        <p:txBody>
          <a:bodyPr wrap="none" rtlCol="0">
            <a:spAutoFit/>
          </a:bodyPr>
          <a:lstStyle/>
          <a:p>
            <a:r>
              <a:rPr lang="en-US" sz="2500" b="1" dirty="0" err="1" smtClean="0"/>
              <a:t>Marginalisation</a:t>
            </a:r>
            <a:endParaRPr lang="en-US" sz="2500" b="1" dirty="0"/>
          </a:p>
        </p:txBody>
      </p:sp>
      <p:sp>
        <p:nvSpPr>
          <p:cNvPr id="16" name="Notched Right Arrow 15"/>
          <p:cNvSpPr/>
          <p:nvPr/>
        </p:nvSpPr>
        <p:spPr>
          <a:xfrm rot="5400000">
            <a:off x="4389300" y="4793244"/>
            <a:ext cx="652809" cy="458667"/>
          </a:xfrm>
          <a:prstGeom prst="notch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TextBox 16"/>
          <p:cNvSpPr txBox="1"/>
          <p:nvPr/>
        </p:nvSpPr>
        <p:spPr>
          <a:xfrm>
            <a:off x="3737034" y="5370866"/>
            <a:ext cx="1851789" cy="477054"/>
          </a:xfrm>
          <a:prstGeom prst="rect">
            <a:avLst/>
          </a:prstGeom>
          <a:noFill/>
        </p:spPr>
        <p:txBody>
          <a:bodyPr wrap="none" rtlCol="0">
            <a:spAutoFit/>
          </a:bodyPr>
          <a:lstStyle/>
          <a:p>
            <a:r>
              <a:rPr lang="en-US" sz="2500" b="1" dirty="0" smtClean="0"/>
              <a:t>Dependency</a:t>
            </a:r>
            <a:endParaRPr lang="en-US" sz="2500" b="1" dirty="0"/>
          </a:p>
        </p:txBody>
      </p:sp>
      <p:sp>
        <p:nvSpPr>
          <p:cNvPr id="18" name="Notched Right Arrow 17"/>
          <p:cNvSpPr/>
          <p:nvPr/>
        </p:nvSpPr>
        <p:spPr>
          <a:xfrm rot="5400000">
            <a:off x="6798015" y="4797640"/>
            <a:ext cx="661601" cy="458667"/>
          </a:xfrm>
          <a:prstGeom prst="notch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TextBox 18"/>
          <p:cNvSpPr txBox="1"/>
          <p:nvPr/>
        </p:nvSpPr>
        <p:spPr>
          <a:xfrm>
            <a:off x="6295980" y="5370866"/>
            <a:ext cx="1792522" cy="477054"/>
          </a:xfrm>
          <a:prstGeom prst="rect">
            <a:avLst/>
          </a:prstGeom>
          <a:noFill/>
        </p:spPr>
        <p:txBody>
          <a:bodyPr wrap="none" rtlCol="0">
            <a:spAutoFit/>
          </a:bodyPr>
          <a:lstStyle/>
          <a:p>
            <a:r>
              <a:rPr lang="en-US" sz="2500" b="1" dirty="0" smtClean="0"/>
              <a:t>Xenophobia</a:t>
            </a:r>
            <a:endParaRPr lang="en-US" sz="2500" b="1"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b="-309"/>
          <a:stretch/>
        </p:blipFill>
        <p:spPr>
          <a:xfrm>
            <a:off x="1662021" y="1032102"/>
            <a:ext cx="844840" cy="1564343"/>
          </a:xfrm>
          <a:prstGeom prst="rect">
            <a:avLst/>
          </a:prstGeom>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b="-309"/>
          <a:stretch/>
        </p:blipFill>
        <p:spPr>
          <a:xfrm>
            <a:off x="4172070" y="1032099"/>
            <a:ext cx="844840" cy="1574196"/>
          </a:xfrm>
          <a:prstGeom prst="rect">
            <a:avLst/>
          </a:prstGeom>
        </p:spPr>
      </p:pic>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b="-309"/>
          <a:stretch/>
        </p:blipFill>
        <p:spPr>
          <a:xfrm>
            <a:off x="6500214" y="1032102"/>
            <a:ext cx="844840" cy="1564343"/>
          </a:xfrm>
          <a:prstGeom prst="rect">
            <a:avLst/>
          </a:prstGeom>
        </p:spPr>
      </p:pic>
      <p:sp>
        <p:nvSpPr>
          <p:cNvPr id="5" name="Curved Left Arrow 4"/>
          <p:cNvSpPr/>
          <p:nvPr/>
        </p:nvSpPr>
        <p:spPr>
          <a:xfrm>
            <a:off x="8495912" y="3265792"/>
            <a:ext cx="604911" cy="11394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flipH="1">
            <a:off x="13093" y="3350198"/>
            <a:ext cx="689316" cy="1139483"/>
          </a:xfrm>
          <a:prstGeom prst="curvedLeftArrow">
            <a:avLst>
              <a:gd name="adj1" fmla="val 25000"/>
              <a:gd name="adj2" fmla="val 476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p:cNvSpPr/>
          <p:nvPr/>
        </p:nvSpPr>
        <p:spPr>
          <a:xfrm rot="2628989">
            <a:off x="1942040" y="-1286511"/>
            <a:ext cx="5044384" cy="4797307"/>
          </a:xfrm>
          <a:prstGeom prst="diagStripe">
            <a:avLst>
              <a:gd name="adj" fmla="val 70571"/>
            </a:avLst>
          </a:prstGeom>
          <a:solidFill>
            <a:srgbClr val="8064A2"/>
          </a:solidFill>
          <a:ln w="25400" cap="flat" cmpd="sng" algn="ctr">
            <a:solidFill>
              <a:srgbClr val="8064A2">
                <a:shade val="50000"/>
              </a:srgbClr>
            </a:solidFill>
            <a:prstDash val="solid"/>
          </a:ln>
          <a:effectLst/>
        </p:spPr>
        <p:txBody>
          <a:bodyPr vert="horz" lIns="91440" tIns="45720" rIns="91440" bIns="45720" rtlCol="0" anchor="ctr">
            <a:noAutofit/>
          </a:bodyPr>
          <a:lstStyle/>
          <a:p>
            <a:pPr algn="ctr">
              <a:spcBef>
                <a:spcPct val="0"/>
              </a:spcBef>
            </a:pPr>
            <a:r>
              <a:rPr lang="en-US" sz="2800" b="1" dirty="0" smtClean="0"/>
              <a:t>s</a:t>
            </a:r>
            <a:endParaRPr lang="en-US" sz="2800" b="1" dirty="0"/>
          </a:p>
        </p:txBody>
      </p:sp>
      <p:sp>
        <p:nvSpPr>
          <p:cNvPr id="4" name="Title 1"/>
          <p:cNvSpPr txBox="1">
            <a:spLocks/>
          </p:cNvSpPr>
          <p:nvPr/>
        </p:nvSpPr>
        <p:spPr>
          <a:xfrm>
            <a:off x="2046046" y="105827"/>
            <a:ext cx="4880048" cy="826292"/>
          </a:xfrm>
          <a:prstGeom prst="rect">
            <a:avLst/>
          </a:prstGeom>
          <a:solidFill>
            <a:srgbClr val="8064A2"/>
          </a:solidFill>
          <a:ln w="25400" cap="flat" cmpd="sng" algn="ctr">
            <a:noFill/>
            <a:prstDash val="solid"/>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2800" b="1" dirty="0" smtClean="0"/>
              <a:t>Pillars of Uganda’s Refugee Management Policy</a:t>
            </a:r>
            <a:endParaRPr kumimoji="0" lang="en-US" sz="2800" b="1" i="0" u="none" strike="noStrike" kern="1200" cap="none" spc="0" normalizeH="0" baseline="0" noProof="0" dirty="0">
              <a:ln>
                <a:noFill/>
              </a:ln>
              <a:solidFill>
                <a:sysClr val="window" lastClr="FFFFFF"/>
              </a:solidFill>
              <a:effectLst/>
              <a:uLnTx/>
              <a:uFillTx/>
              <a:latin typeface="Calibri"/>
              <a:ea typeface=""/>
              <a:cs typeface=""/>
            </a:endParaRPr>
          </a:p>
        </p:txBody>
      </p:sp>
      <p:sp>
        <p:nvSpPr>
          <p:cNvPr id="23" name="Title 1"/>
          <p:cNvSpPr>
            <a:spLocks noGrp="1"/>
          </p:cNvSpPr>
          <p:nvPr>
            <p:ph type="title"/>
          </p:nvPr>
        </p:nvSpPr>
        <p:spPr>
          <a:xfrm>
            <a:off x="1" y="5898091"/>
            <a:ext cx="9143999" cy="982636"/>
          </a:xfrm>
          <a:solidFill>
            <a:schemeClr val="accent5">
              <a:alpha val="24000"/>
            </a:schemeClr>
          </a:solidFill>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3000" dirty="0" smtClean="0">
                <a:solidFill>
                  <a:srgbClr val="000000"/>
                </a:solidFill>
              </a:rPr>
              <a:t>UG’s Refugee Framework is </a:t>
            </a:r>
            <a:r>
              <a:rPr lang="en-US" sz="3000" b="1" dirty="0">
                <a:solidFill>
                  <a:srgbClr val="000090"/>
                </a:solidFill>
              </a:rPr>
              <a:t>C</a:t>
            </a:r>
            <a:r>
              <a:rPr lang="en-US" sz="3000" b="1" dirty="0" smtClean="0">
                <a:solidFill>
                  <a:srgbClr val="000090"/>
                </a:solidFill>
              </a:rPr>
              <a:t>omprehensive</a:t>
            </a:r>
            <a:r>
              <a:rPr lang="en-US" sz="3000" b="1" dirty="0" smtClean="0">
                <a:solidFill>
                  <a:srgbClr val="000000"/>
                </a:solidFill>
              </a:rPr>
              <a:t> </a:t>
            </a:r>
            <a:r>
              <a:rPr lang="en-US" sz="3000" dirty="0" smtClean="0">
                <a:solidFill>
                  <a:srgbClr val="000000"/>
                </a:solidFill>
              </a:rPr>
              <a:t>in </a:t>
            </a:r>
            <a:r>
              <a:rPr lang="en-US" sz="3000" b="1" dirty="0">
                <a:solidFill>
                  <a:srgbClr val="000090"/>
                </a:solidFill>
              </a:rPr>
              <a:t>S</a:t>
            </a:r>
            <a:r>
              <a:rPr lang="en-US" sz="3000" b="1" dirty="0" smtClean="0">
                <a:solidFill>
                  <a:srgbClr val="000090"/>
                </a:solidFill>
              </a:rPr>
              <a:t>cope</a:t>
            </a:r>
            <a:r>
              <a:rPr lang="en-US" sz="3000" dirty="0" smtClean="0">
                <a:solidFill>
                  <a:srgbClr val="000090"/>
                </a:solidFill>
              </a:rPr>
              <a:t> </a:t>
            </a:r>
            <a:r>
              <a:rPr lang="en-US" sz="3000" dirty="0" smtClean="0">
                <a:solidFill>
                  <a:srgbClr val="000000"/>
                </a:solidFill>
              </a:rPr>
              <a:t>and </a:t>
            </a:r>
            <a:r>
              <a:rPr lang="en-US" sz="3000" b="1" dirty="0">
                <a:solidFill>
                  <a:srgbClr val="008000"/>
                </a:solidFill>
              </a:rPr>
              <a:t>P</a:t>
            </a:r>
            <a:r>
              <a:rPr lang="en-US" sz="3000" b="1" dirty="0" smtClean="0">
                <a:solidFill>
                  <a:srgbClr val="008000"/>
                </a:solidFill>
              </a:rPr>
              <a:t>rogressive</a:t>
            </a:r>
            <a:r>
              <a:rPr lang="en-US" sz="3000" dirty="0" smtClean="0">
                <a:solidFill>
                  <a:srgbClr val="008000"/>
                </a:solidFill>
              </a:rPr>
              <a:t> </a:t>
            </a:r>
            <a:r>
              <a:rPr lang="en-US" sz="3000" dirty="0" smtClean="0">
                <a:solidFill>
                  <a:srgbClr val="000000"/>
                </a:solidFill>
              </a:rPr>
              <a:t>in </a:t>
            </a:r>
            <a:r>
              <a:rPr lang="en-US" sz="3000" b="1" dirty="0" smtClean="0">
                <a:solidFill>
                  <a:srgbClr val="008000"/>
                </a:solidFill>
              </a:rPr>
              <a:t>Content</a:t>
            </a:r>
            <a:endParaRPr lang="en-US" sz="3000" b="1" dirty="0">
              <a:solidFill>
                <a:srgbClr val="008000"/>
              </a:solidFill>
            </a:endParaRPr>
          </a:p>
        </p:txBody>
      </p:sp>
      <p:sp>
        <p:nvSpPr>
          <p:cNvPr id="9" name="Footer Placeholder 8"/>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1811027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13" grpId="0" animBg="1"/>
      <p:bldP spid="14" grpId="0" animBg="1"/>
      <p:bldP spid="15" grpId="0"/>
      <p:bldP spid="16" grpId="0" animBg="1"/>
      <p:bldP spid="17" grpId="0"/>
      <p:bldP spid="18" grpId="0" animBg="1"/>
      <p:bldP spid="19" grpId="0"/>
      <p:bldP spid="5" grpId="0" animBg="1"/>
      <p:bldP spid="22" grpId="0" animBg="1"/>
      <p:bldP spid="10" grpId="0" animBg="1"/>
      <p:bldP spid="4"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9734"/>
            <a:ext cx="9144000" cy="1014413"/>
          </a:xfrm>
          <a:prstGeom prst="rect">
            <a:avLst/>
          </a:prstGeom>
          <a:solidFill>
            <a:srgbClr val="8064A2">
              <a:alpha val="65000"/>
            </a:srgbClr>
          </a:solidFill>
          <a:ln w="25400" cap="flat" cmpd="sng" algn="ctr">
            <a:solidFill>
              <a:srgbClr val="8064A2">
                <a:shade val="50000"/>
              </a:srgbClr>
            </a:solidFill>
            <a:prstDash val="solid"/>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rgbClr val="000000"/>
                </a:solidFill>
              </a:rPr>
              <a:t>Dating back to the 1940s, Uganda has hosted approximately 161,000 refugees </a:t>
            </a:r>
            <a:r>
              <a:rPr lang="en-US" sz="2800" b="1" dirty="0" smtClean="0">
                <a:solidFill>
                  <a:srgbClr val="000000"/>
                </a:solidFill>
              </a:rPr>
              <a:t>yearly</a:t>
            </a:r>
            <a:endParaRPr lang="en-US" sz="2800" b="1" dirty="0">
              <a:solidFill>
                <a:srgbClr val="000000"/>
              </a:solidFill>
            </a:endParaRPr>
          </a:p>
        </p:txBody>
      </p:sp>
      <p:sp>
        <p:nvSpPr>
          <p:cNvPr id="6" name="Rectangle 5"/>
          <p:cNvSpPr/>
          <p:nvPr/>
        </p:nvSpPr>
        <p:spPr>
          <a:xfrm>
            <a:off x="4219798" y="4852516"/>
            <a:ext cx="329268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smtClean="0">
                <a:solidFill>
                  <a:srgbClr val="000000"/>
                </a:solidFill>
                <a:latin typeface="Times New Roman" charset="0"/>
                <a:ea typeface="Calibri" charset="0"/>
              </a:rPr>
              <a:t>The ‘Germany’ </a:t>
            </a:r>
            <a:r>
              <a:rPr lang="en-US" sz="2400" dirty="0" smtClean="0">
                <a:solidFill>
                  <a:srgbClr val="000000"/>
                </a:solidFill>
                <a:latin typeface="Times New Roman" charset="0"/>
                <a:ea typeface="Calibri" charset="0"/>
              </a:rPr>
              <a:t>of Africa</a:t>
            </a:r>
            <a:endParaRPr lang="en-US" sz="2400" dirty="0"/>
          </a:p>
        </p:txBody>
      </p:sp>
      <p:sp>
        <p:nvSpPr>
          <p:cNvPr id="7" name="Rectangle 6"/>
          <p:cNvSpPr/>
          <p:nvPr/>
        </p:nvSpPr>
        <p:spPr>
          <a:xfrm>
            <a:off x="968722" y="5304120"/>
            <a:ext cx="200547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solidFill>
                  <a:srgbClr val="000000"/>
                </a:solidFill>
                <a:latin typeface="Times New Roman" charset="0"/>
                <a:ea typeface="Calibri" charset="0"/>
              </a:rPr>
              <a:t>Most </a:t>
            </a:r>
            <a:r>
              <a:rPr lang="en-US" sz="2400" dirty="0">
                <a:solidFill>
                  <a:srgbClr val="000000"/>
                </a:solidFill>
                <a:latin typeface="Times New Roman" charset="0"/>
                <a:ea typeface="Calibri" charset="0"/>
              </a:rPr>
              <a:t>generous</a:t>
            </a:r>
            <a:endParaRPr lang="en-US" sz="2400" dirty="0"/>
          </a:p>
        </p:txBody>
      </p:sp>
      <p:sp>
        <p:nvSpPr>
          <p:cNvPr id="8" name="Rectangle 7"/>
          <p:cNvSpPr/>
          <p:nvPr/>
        </p:nvSpPr>
        <p:spPr>
          <a:xfrm>
            <a:off x="4281408" y="5765889"/>
            <a:ext cx="447070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smtClean="0">
                <a:solidFill>
                  <a:srgbClr val="000000"/>
                </a:solidFill>
                <a:latin typeface="Times New Roman" charset="0"/>
                <a:ea typeface="Calibri" charset="0"/>
              </a:rPr>
              <a:t>Best </a:t>
            </a:r>
            <a:r>
              <a:rPr lang="en-US" sz="2400" dirty="0">
                <a:solidFill>
                  <a:srgbClr val="000000"/>
                </a:solidFill>
                <a:latin typeface="Times New Roman" charset="0"/>
                <a:ea typeface="Calibri" charset="0"/>
              </a:rPr>
              <a:t>refugee policy in the world</a:t>
            </a:r>
            <a:endParaRPr lang="en-US" sz="2400" dirty="0"/>
          </a:p>
        </p:txBody>
      </p:sp>
      <p:sp>
        <p:nvSpPr>
          <p:cNvPr id="9" name="Rectangle 8"/>
          <p:cNvSpPr/>
          <p:nvPr/>
        </p:nvSpPr>
        <p:spPr>
          <a:xfrm>
            <a:off x="2974397" y="5309203"/>
            <a:ext cx="162075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solidFill>
                  <a:srgbClr val="000000"/>
                </a:solidFill>
                <a:latin typeface="Times New Roman" charset="0"/>
                <a:ea typeface="Calibri" charset="0"/>
              </a:rPr>
              <a:t>Progressive</a:t>
            </a:r>
            <a:endParaRPr lang="en-US" sz="2400" dirty="0"/>
          </a:p>
        </p:txBody>
      </p:sp>
      <p:sp>
        <p:nvSpPr>
          <p:cNvPr id="10" name="Rectangle 9"/>
          <p:cNvSpPr/>
          <p:nvPr/>
        </p:nvSpPr>
        <p:spPr>
          <a:xfrm>
            <a:off x="1864667" y="4852516"/>
            <a:ext cx="235593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solidFill>
                  <a:srgbClr val="000000"/>
                </a:solidFill>
                <a:latin typeface="Times New Roman" charset="0"/>
                <a:ea typeface="Calibri" charset="0"/>
              </a:rPr>
              <a:t>Forward-thinking</a:t>
            </a:r>
            <a:endParaRPr lang="en-US" sz="2400" dirty="0"/>
          </a:p>
        </p:txBody>
      </p:sp>
      <p:sp>
        <p:nvSpPr>
          <p:cNvPr id="11" name="Rectangle 10"/>
          <p:cNvSpPr/>
          <p:nvPr/>
        </p:nvSpPr>
        <p:spPr>
          <a:xfrm>
            <a:off x="4595354" y="5303400"/>
            <a:ext cx="1947218"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solidFill>
                  <a:srgbClr val="000000"/>
                </a:solidFill>
                <a:latin typeface="Times New Roman" charset="0"/>
                <a:ea typeface="Calibri" charset="0"/>
              </a:rPr>
              <a:t>Awe-inspiring</a:t>
            </a:r>
            <a:endParaRPr lang="en-US" sz="2400" dirty="0"/>
          </a:p>
        </p:txBody>
      </p:sp>
      <p:sp>
        <p:nvSpPr>
          <p:cNvPr id="12" name="Rectangle 11"/>
          <p:cNvSpPr/>
          <p:nvPr/>
        </p:nvSpPr>
        <p:spPr>
          <a:xfrm>
            <a:off x="6529732" y="5304120"/>
            <a:ext cx="1936949"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solidFill>
                  <a:srgbClr val="000000"/>
                </a:solidFill>
                <a:latin typeface="Times New Roman" charset="0"/>
                <a:ea typeface="Calibri" charset="0"/>
              </a:rPr>
              <a:t>Unique </a:t>
            </a:r>
            <a:r>
              <a:rPr lang="en-US" sz="2400" dirty="0">
                <a:solidFill>
                  <a:srgbClr val="000000"/>
                </a:solidFill>
                <a:latin typeface="Times New Roman" charset="0"/>
                <a:ea typeface="Calibri" charset="0"/>
              </a:rPr>
              <a:t>model</a:t>
            </a:r>
            <a:endParaRPr lang="en-US" sz="2400" dirty="0"/>
          </a:p>
        </p:txBody>
      </p:sp>
      <p:sp>
        <p:nvSpPr>
          <p:cNvPr id="13" name="Rectangle 12"/>
          <p:cNvSpPr/>
          <p:nvPr/>
        </p:nvSpPr>
        <p:spPr>
          <a:xfrm>
            <a:off x="671921" y="5765890"/>
            <a:ext cx="3609487"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smtClean="0">
                <a:solidFill>
                  <a:srgbClr val="000000"/>
                </a:solidFill>
                <a:latin typeface="Times New Roman" charset="0"/>
                <a:ea typeface="Calibri" charset="0"/>
              </a:rPr>
              <a:t>Best </a:t>
            </a:r>
            <a:r>
              <a:rPr lang="en-US" sz="2400" dirty="0">
                <a:solidFill>
                  <a:srgbClr val="000000"/>
                </a:solidFill>
                <a:latin typeface="Times New Roman" charset="0"/>
                <a:ea typeface="Calibri" charset="0"/>
              </a:rPr>
              <a:t>place to be a refugee</a:t>
            </a:r>
            <a:endParaRPr lang="en-US" sz="2400" dirty="0"/>
          </a:p>
        </p:txBody>
      </p:sp>
      <p:sp>
        <p:nvSpPr>
          <p:cNvPr id="14" name="Rectangle 13"/>
          <p:cNvSpPr/>
          <p:nvPr/>
        </p:nvSpPr>
        <p:spPr>
          <a:xfrm>
            <a:off x="3576710" y="4390851"/>
            <a:ext cx="187743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solidFill>
                  <a:srgbClr val="000000"/>
                </a:solidFill>
                <a:latin typeface="Times New Roman" charset="0"/>
                <a:ea typeface="Calibri" charset="0"/>
              </a:rPr>
              <a:t>World </a:t>
            </a:r>
            <a:r>
              <a:rPr lang="en-US" sz="2400" dirty="0">
                <a:solidFill>
                  <a:srgbClr val="000000"/>
                </a:solidFill>
                <a:latin typeface="Times New Roman" charset="0"/>
                <a:ea typeface="Calibri" charset="0"/>
              </a:rPr>
              <a:t>L</a:t>
            </a:r>
            <a:r>
              <a:rPr lang="en-US" sz="2400" dirty="0" smtClean="0">
                <a:solidFill>
                  <a:srgbClr val="000000"/>
                </a:solidFill>
                <a:latin typeface="Times New Roman" charset="0"/>
                <a:ea typeface="Calibri" charset="0"/>
              </a:rPr>
              <a:t>eader</a:t>
            </a:r>
            <a:endParaRPr lang="en-US" sz="2400" dirty="0"/>
          </a:p>
        </p:txBody>
      </p:sp>
      <p:sp>
        <p:nvSpPr>
          <p:cNvPr id="15" name="TextBox 14"/>
          <p:cNvSpPr txBox="1"/>
          <p:nvPr/>
        </p:nvSpPr>
        <p:spPr>
          <a:xfrm>
            <a:off x="0" y="6331702"/>
            <a:ext cx="914400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dirty="0" smtClean="0">
                <a:solidFill>
                  <a:schemeClr val="tx1"/>
                </a:solidFill>
              </a:rPr>
              <a:t>Common attribution of Uganda’s refugee management regime</a:t>
            </a:r>
            <a:endParaRPr lang="en-US" sz="2400" b="1" dirty="0">
              <a:solidFill>
                <a:schemeClr val="tx1"/>
              </a:solidFill>
            </a:endParaRPr>
          </a:p>
        </p:txBody>
      </p:sp>
      <p:sp>
        <p:nvSpPr>
          <p:cNvPr id="19" name="Up Arrow 18"/>
          <p:cNvSpPr/>
          <p:nvPr/>
        </p:nvSpPr>
        <p:spPr>
          <a:xfrm rot="17756745">
            <a:off x="2857577" y="2163582"/>
            <a:ext cx="515539" cy="822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Rectangle 19"/>
          <p:cNvSpPr/>
          <p:nvPr/>
        </p:nvSpPr>
        <p:spPr>
          <a:xfrm>
            <a:off x="3576710" y="2355467"/>
            <a:ext cx="1701695" cy="63094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500" b="1" dirty="0"/>
              <a:t>Inspired</a:t>
            </a:r>
            <a:endParaRPr lang="en-US" sz="3500" dirty="0"/>
          </a:p>
        </p:txBody>
      </p:sp>
      <p:sp>
        <p:nvSpPr>
          <p:cNvPr id="21" name="Up Arrow 20"/>
          <p:cNvSpPr/>
          <p:nvPr/>
        </p:nvSpPr>
        <p:spPr>
          <a:xfrm rot="4365591">
            <a:off x="5578624" y="2054447"/>
            <a:ext cx="515539" cy="10084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TextBox 22"/>
          <p:cNvSpPr txBox="1"/>
          <p:nvPr/>
        </p:nvSpPr>
        <p:spPr>
          <a:xfrm>
            <a:off x="56687" y="1653280"/>
            <a:ext cx="2971870" cy="1938992"/>
          </a:xfrm>
          <a:prstGeom prst="rect">
            <a:avLst/>
          </a:prstGeom>
          <a:noFill/>
        </p:spPr>
        <p:txBody>
          <a:bodyPr wrap="square" rtlCol="0">
            <a:spAutoFit/>
          </a:bodyPr>
          <a:lstStyle/>
          <a:p>
            <a:r>
              <a:rPr lang="en-US" sz="2000" b="1" dirty="0" smtClean="0"/>
              <a:t>Ethiopian</a:t>
            </a:r>
            <a:r>
              <a:rPr lang="en-US" sz="2000" dirty="0" smtClean="0"/>
              <a:t> has shown interest in trying match its policies to Uganda’s by adjusting its refugee policy regarding </a:t>
            </a:r>
            <a:r>
              <a:rPr lang="en-US" sz="2000" u="sng" dirty="0" smtClean="0"/>
              <a:t>employment rights</a:t>
            </a:r>
            <a:endParaRPr lang="en-US" sz="2000" u="sng" dirty="0"/>
          </a:p>
        </p:txBody>
      </p:sp>
      <p:sp>
        <p:nvSpPr>
          <p:cNvPr id="24" name="TextBox 23"/>
          <p:cNvSpPr txBox="1"/>
          <p:nvPr/>
        </p:nvSpPr>
        <p:spPr>
          <a:xfrm>
            <a:off x="6394383" y="1685124"/>
            <a:ext cx="2528123" cy="1938992"/>
          </a:xfrm>
          <a:prstGeom prst="rect">
            <a:avLst/>
          </a:prstGeom>
          <a:noFill/>
        </p:spPr>
        <p:txBody>
          <a:bodyPr wrap="square" rtlCol="0">
            <a:spAutoFit/>
          </a:bodyPr>
          <a:lstStyle/>
          <a:p>
            <a:r>
              <a:rPr lang="en-US" sz="2000" b="1" dirty="0"/>
              <a:t>Kenya</a:t>
            </a:r>
            <a:r>
              <a:rPr lang="en-US" sz="2000" dirty="0"/>
              <a:t> is considering granting refugees small plots of land and allowing them to </a:t>
            </a:r>
            <a:r>
              <a:rPr lang="en-US" sz="2000" u="sng" dirty="0"/>
              <a:t>cultivate and sell their produce</a:t>
            </a:r>
            <a:r>
              <a:rPr lang="en-GB" sz="2000" u="sng" dirty="0"/>
              <a:t> </a:t>
            </a:r>
            <a:endParaRPr lang="en-US" sz="2000" u="sng" dirty="0"/>
          </a:p>
        </p:txBody>
      </p:sp>
      <p:sp>
        <p:nvSpPr>
          <p:cNvPr id="18" name="Up Arrow 17"/>
          <p:cNvSpPr/>
          <p:nvPr/>
        </p:nvSpPr>
        <p:spPr>
          <a:xfrm>
            <a:off x="4219799" y="3055554"/>
            <a:ext cx="605464" cy="777389"/>
          </a:xfrm>
          <a:prstGeom prst="upArrow">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3500" b="1" dirty="0">
              <a:solidFill>
                <a:schemeClr val="dk1"/>
              </a:solidFill>
            </a:endParaRPr>
          </a:p>
        </p:txBody>
      </p:sp>
      <p:sp>
        <p:nvSpPr>
          <p:cNvPr id="2" name="Footer Placeholder 1"/>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447489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3" grpId="0"/>
      <p:bldP spid="24"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04479490"/>
              </p:ext>
            </p:extLst>
          </p:nvPr>
        </p:nvGraphicFramePr>
        <p:xfrm>
          <a:off x="8502" y="-287133"/>
          <a:ext cx="91439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044262572"/>
              </p:ext>
            </p:extLst>
          </p:nvPr>
        </p:nvGraphicFramePr>
        <p:xfrm>
          <a:off x="3" y="1619485"/>
          <a:ext cx="914399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4013296332"/>
              </p:ext>
            </p:extLst>
          </p:nvPr>
        </p:nvGraphicFramePr>
        <p:xfrm>
          <a:off x="1" y="3624465"/>
          <a:ext cx="9143999"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Title 1"/>
          <p:cNvSpPr>
            <a:spLocks noGrp="1"/>
          </p:cNvSpPr>
          <p:nvPr>
            <p:ph type="title"/>
          </p:nvPr>
        </p:nvSpPr>
        <p:spPr>
          <a:xfrm>
            <a:off x="4364706" y="5782296"/>
            <a:ext cx="4754634" cy="10263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3000" dirty="0" smtClean="0">
                <a:solidFill>
                  <a:srgbClr val="000000"/>
                </a:solidFill>
              </a:rPr>
              <a:t>UG’s Refugee Management - A history of generosity?</a:t>
            </a:r>
            <a:endParaRPr lang="en-US" sz="3000" dirty="0">
              <a:solidFill>
                <a:srgbClr val="000000"/>
              </a:solidFill>
            </a:endParaRPr>
          </a:p>
        </p:txBody>
      </p:sp>
      <p:sp>
        <p:nvSpPr>
          <p:cNvPr id="3" name="TextBox 2"/>
          <p:cNvSpPr txBox="1"/>
          <p:nvPr/>
        </p:nvSpPr>
        <p:spPr>
          <a:xfrm>
            <a:off x="0" y="13510"/>
            <a:ext cx="5445190" cy="523220"/>
          </a:xfrm>
          <a:prstGeom prst="rect">
            <a:avLst/>
          </a:prstGeom>
          <a:solidFill>
            <a:schemeClr val="accent1">
              <a:alpha val="68000"/>
            </a:scheme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smtClean="0">
                <a:solidFill>
                  <a:schemeClr val="tx1"/>
                </a:solidFill>
              </a:rPr>
              <a:t>The Global Compact for Refugees</a:t>
            </a:r>
            <a:endParaRPr lang="en-US" sz="2800" dirty="0">
              <a:solidFill>
                <a:schemeClr val="tx1"/>
              </a:solidFill>
            </a:endParaRPr>
          </a:p>
        </p:txBody>
      </p:sp>
      <p:sp>
        <p:nvSpPr>
          <p:cNvPr id="7" name="Footer Placeholder 6"/>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319925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4" grpId="0">
        <p:bldAsOne/>
      </p:bldGraphic>
      <p:bldGraphic spid="5" grpId="0">
        <p:bldAsOne/>
      </p:bldGraphic>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333"/>
            <a:ext cx="8229600" cy="1143000"/>
          </a:xfrm>
        </p:spPr>
        <p:txBody>
          <a:bodyPr/>
          <a:lstStyle/>
          <a:p>
            <a:r>
              <a:rPr lang="en-US" b="1" dirty="0" smtClean="0"/>
              <a:t>Policy Level</a:t>
            </a:r>
            <a:endParaRPr lang="en-US" b="1" dirty="0"/>
          </a:p>
        </p:txBody>
      </p:sp>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8160347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57"/>
            <a:ext cx="8229600" cy="729672"/>
          </a:xfrm>
        </p:spPr>
        <p:style>
          <a:lnRef idx="3">
            <a:schemeClr val="lt1"/>
          </a:lnRef>
          <a:fillRef idx="1">
            <a:schemeClr val="accent4"/>
          </a:fillRef>
          <a:effectRef idx="1">
            <a:schemeClr val="accent4"/>
          </a:effectRef>
          <a:fontRef idx="minor">
            <a:schemeClr val="lt1"/>
          </a:fontRef>
        </p:style>
        <p:txBody>
          <a:bodyPr>
            <a:noAutofit/>
          </a:bodyPr>
          <a:lstStyle/>
          <a:p>
            <a:r>
              <a:rPr lang="en-US" sz="4000" dirty="0" smtClean="0"/>
              <a:t>CRRF - Uganda</a:t>
            </a:r>
            <a:endParaRPr lang="en-US" sz="4000" dirty="0"/>
          </a:p>
        </p:txBody>
      </p:sp>
      <p:pic>
        <p:nvPicPr>
          <p:cNvPr id="4" name="Picture 3" descr="Screen Shot 2018-11-15 at 02.54.4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37131"/>
            <a:ext cx="9173576" cy="3205909"/>
          </a:xfrm>
          <a:prstGeom prst="rect">
            <a:avLst/>
          </a:prstGeom>
        </p:spPr>
      </p:pic>
      <p:sp>
        <p:nvSpPr>
          <p:cNvPr id="5" name="TextBox 4"/>
          <p:cNvSpPr txBox="1"/>
          <p:nvPr/>
        </p:nvSpPr>
        <p:spPr>
          <a:xfrm>
            <a:off x="345878" y="4127702"/>
            <a:ext cx="322749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Humanitarian Response</a:t>
            </a:r>
          </a:p>
        </p:txBody>
      </p:sp>
      <p:sp>
        <p:nvSpPr>
          <p:cNvPr id="6" name="TextBox 5"/>
          <p:cNvSpPr txBox="1"/>
          <p:nvPr/>
        </p:nvSpPr>
        <p:spPr>
          <a:xfrm>
            <a:off x="3747169" y="4127702"/>
            <a:ext cx="510078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Durable Solutions</a:t>
            </a:r>
          </a:p>
        </p:txBody>
      </p:sp>
      <p:sp>
        <p:nvSpPr>
          <p:cNvPr id="7" name="TextBox 6"/>
          <p:cNvSpPr txBox="1"/>
          <p:nvPr/>
        </p:nvSpPr>
        <p:spPr>
          <a:xfrm>
            <a:off x="3747169" y="3608345"/>
            <a:ext cx="1411001" cy="307777"/>
          </a:xfrm>
          <a:prstGeom prst="rect">
            <a:avLst/>
          </a:prstGeom>
          <a:ln>
            <a:solidFill>
              <a:srgbClr val="F8C816"/>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t>Local Integration</a:t>
            </a:r>
            <a:endParaRPr lang="en-US" sz="1400" dirty="0"/>
          </a:p>
        </p:txBody>
      </p:sp>
      <p:sp>
        <p:nvSpPr>
          <p:cNvPr id="8" name="TextBox 7"/>
          <p:cNvSpPr txBox="1"/>
          <p:nvPr/>
        </p:nvSpPr>
        <p:spPr>
          <a:xfrm>
            <a:off x="5506338" y="3608345"/>
            <a:ext cx="126343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defRPr sz="1400"/>
            </a:lvl1pPr>
          </a:lstStyle>
          <a:p>
            <a:pPr algn="ctr"/>
            <a:r>
              <a:rPr lang="en-US" dirty="0"/>
              <a:t>Resettlement</a:t>
            </a:r>
          </a:p>
        </p:txBody>
      </p:sp>
      <p:sp>
        <p:nvSpPr>
          <p:cNvPr id="9" name="TextBox 8"/>
          <p:cNvSpPr txBox="1"/>
          <p:nvPr/>
        </p:nvSpPr>
        <p:spPr>
          <a:xfrm>
            <a:off x="6998893" y="3608345"/>
            <a:ext cx="1849059" cy="307777"/>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wrap="none" rtlCol="0">
            <a:spAutoFit/>
          </a:bodyPr>
          <a:lstStyle>
            <a:defPPr>
              <a:defRPr lang="en-US"/>
            </a:defPPr>
            <a:lvl1pPr>
              <a:defRPr sz="1400"/>
            </a:lvl1pPr>
          </a:lstStyle>
          <a:p>
            <a:pPr algn="ctr"/>
            <a:r>
              <a:rPr lang="en-US" dirty="0"/>
              <a:t>Voluntary Repatriation</a:t>
            </a:r>
          </a:p>
        </p:txBody>
      </p:sp>
      <p:sp>
        <p:nvSpPr>
          <p:cNvPr id="10" name="TextBox 9"/>
          <p:cNvSpPr txBox="1"/>
          <p:nvPr/>
        </p:nvSpPr>
        <p:spPr>
          <a:xfrm>
            <a:off x="345879" y="3619603"/>
            <a:ext cx="1419679" cy="307777"/>
          </a:xfrm>
          <a:prstGeom prst="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t>Moral Obligation</a:t>
            </a:r>
            <a:endParaRPr lang="en-US" sz="1400" dirty="0"/>
          </a:p>
        </p:txBody>
      </p:sp>
      <p:sp>
        <p:nvSpPr>
          <p:cNvPr id="11" name="TextBox 10"/>
          <p:cNvSpPr txBox="1"/>
          <p:nvPr/>
        </p:nvSpPr>
        <p:spPr>
          <a:xfrm>
            <a:off x="2011763" y="3619603"/>
            <a:ext cx="1561608" cy="307777"/>
          </a:xfrm>
          <a:prstGeom prst="rect">
            <a:avLst/>
          </a:prstGeom>
          <a:ln>
            <a:solidFill>
              <a:srgbClr val="DB8641"/>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t>Materially Possible</a:t>
            </a:r>
            <a:endParaRPr lang="en-US" sz="1400" dirty="0"/>
          </a:p>
        </p:txBody>
      </p:sp>
      <p:sp>
        <p:nvSpPr>
          <p:cNvPr id="12" name="Rectangle 11"/>
          <p:cNvSpPr/>
          <p:nvPr/>
        </p:nvSpPr>
        <p:spPr>
          <a:xfrm>
            <a:off x="271261" y="4808307"/>
            <a:ext cx="6189139" cy="1922423"/>
          </a:xfrm>
          <a:prstGeom prst="rect">
            <a:avLst/>
          </a:prstGeom>
          <a:solidFill>
            <a:schemeClr val="accent4">
              <a:lumMod val="20000"/>
              <a:lumOff val="8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000" dirty="0">
                <a:solidFill>
                  <a:srgbClr val="000000"/>
                </a:solidFill>
              </a:rPr>
              <a:t>“[</a:t>
            </a:r>
            <a:r>
              <a:rPr lang="en-US" sz="3000" i="1" dirty="0">
                <a:solidFill>
                  <a:srgbClr val="000000"/>
                </a:solidFill>
              </a:rPr>
              <a:t>CCRF</a:t>
            </a:r>
            <a:r>
              <a:rPr lang="en-US" sz="3000" dirty="0">
                <a:solidFill>
                  <a:srgbClr val="000000"/>
                </a:solidFill>
              </a:rPr>
              <a:t>]</a:t>
            </a:r>
            <a:r>
              <a:rPr lang="mr-IN" sz="3000" i="1" dirty="0">
                <a:solidFill>
                  <a:srgbClr val="000000"/>
                </a:solidFill>
              </a:rPr>
              <a:t>…</a:t>
            </a:r>
            <a:r>
              <a:rPr lang="en-GB" sz="3000" i="1" dirty="0">
                <a:solidFill>
                  <a:srgbClr val="000000"/>
                </a:solidFill>
              </a:rPr>
              <a:t>re-affirms what we have always believed in -- </a:t>
            </a:r>
            <a:r>
              <a:rPr lang="en-GB" sz="3000" i="1">
                <a:solidFill>
                  <a:srgbClr val="000000"/>
                </a:solidFill>
              </a:rPr>
              <a:t>handling </a:t>
            </a:r>
            <a:r>
              <a:rPr lang="en-GB" sz="3000" i="1" smtClean="0">
                <a:solidFill>
                  <a:srgbClr val="000000"/>
                </a:solidFill>
              </a:rPr>
              <a:t>refugee </a:t>
            </a:r>
            <a:r>
              <a:rPr lang="en-GB" sz="3000" i="1" dirty="0">
                <a:solidFill>
                  <a:srgbClr val="000000"/>
                </a:solidFill>
              </a:rPr>
              <a:t>issues </a:t>
            </a:r>
            <a:r>
              <a:rPr lang="en-GB" sz="3000" i="1" dirty="0" smtClean="0">
                <a:solidFill>
                  <a:srgbClr val="000000"/>
                </a:solidFill>
              </a:rPr>
              <a:t>in a </a:t>
            </a:r>
            <a:r>
              <a:rPr lang="en-GB" sz="3000" i="1" dirty="0">
                <a:solidFill>
                  <a:srgbClr val="000000"/>
                </a:solidFill>
              </a:rPr>
              <a:t>holistic manner</a:t>
            </a:r>
            <a:r>
              <a:rPr lang="en-GB" sz="3000" i="1" dirty="0" smtClean="0">
                <a:solidFill>
                  <a:srgbClr val="000000"/>
                </a:solidFill>
              </a:rPr>
              <a:t>”</a:t>
            </a:r>
            <a:endParaRPr lang="en-US" sz="3000" dirty="0">
              <a:solidFill>
                <a:srgbClr val="000000"/>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60400" y="4755011"/>
            <a:ext cx="2028568" cy="2005077"/>
          </a:xfrm>
          <a:prstGeom prst="rect">
            <a:avLst/>
          </a:prstGeom>
        </p:spPr>
      </p:pic>
      <p:sp>
        <p:nvSpPr>
          <p:cNvPr id="3" name="Footer Placeholder 2"/>
          <p:cNvSpPr>
            <a:spLocks noGrp="1"/>
          </p:cNvSpPr>
          <p:nvPr>
            <p:ph type="ftr" sz="quarter" idx="11"/>
          </p:nvPr>
        </p:nvSpPr>
        <p:spPr/>
        <p:txBody>
          <a:bodyPr/>
          <a:lstStyle/>
          <a:p>
            <a:r>
              <a:rPr lang="nl-NL" smtClean="0"/>
              <a:t>Onen David Ongwech - UHRC's Consultative Meeting Jan. 2019</a:t>
            </a:r>
            <a:endParaRPr lang="en-US"/>
          </a:p>
        </p:txBody>
      </p:sp>
    </p:spTree>
    <p:extLst>
      <p:ext uri="{BB962C8B-B14F-4D97-AF65-F5344CB8AC3E}">
        <p14:creationId xmlns:p14="http://schemas.microsoft.com/office/powerpoint/2010/main" val="39990886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3681</TotalTime>
  <Words>2465</Words>
  <Application>Microsoft Macintosh PowerPoint</Application>
  <PresentationFormat>On-screen Show (4:3)</PresentationFormat>
  <Paragraphs>305</Paragraphs>
  <Slides>48</Slides>
  <Notes>11</Notes>
  <HiddenSlides>0</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Office Theme</vt:lpstr>
      <vt:lpstr>1_Office Theme</vt:lpstr>
      <vt:lpstr>2_Office Theme</vt:lpstr>
      <vt:lpstr>3_Office Theme</vt:lpstr>
      <vt:lpstr>4_Office Theme</vt:lpstr>
      <vt:lpstr>5_Office Theme</vt:lpstr>
      <vt:lpstr>Towards the ‘Whole of Society’ Approach of Refugee Management in Uganda: 2018 Reflections &amp; Recommendations</vt:lpstr>
      <vt:lpstr>Outline of Presentation</vt:lpstr>
      <vt:lpstr>PowerPoint Presentation</vt:lpstr>
      <vt:lpstr>PowerPoint Presentation</vt:lpstr>
      <vt:lpstr>UG’s Refugee Framework is Comprehensive in Scope and Progressive in Content</vt:lpstr>
      <vt:lpstr>PowerPoint Presentation</vt:lpstr>
      <vt:lpstr>UG’s Refugee Management - A history of generosity?</vt:lpstr>
      <vt:lpstr>Policy Level</vt:lpstr>
      <vt:lpstr>CRRF - Uganda</vt:lpstr>
      <vt:lpstr>PowerPoint Presentation</vt:lpstr>
      <vt:lpstr>PowerPoint Presentation</vt:lpstr>
      <vt:lpstr>PowerPoint Presentation</vt:lpstr>
      <vt:lpstr>Address Registration Question</vt:lpstr>
      <vt:lpstr>Access to Justice remains a herculean task</vt:lpstr>
      <vt:lpstr>Access to Justice remains a herculean task</vt:lpstr>
      <vt:lpstr>Legal reforms governing sexual violence esp. against men as victims/survivors</vt:lpstr>
      <vt:lpstr>PowerPoint Presentation</vt:lpstr>
      <vt:lpstr>What about children? (if over 50 percent of survivors say their children witnessed them being rape</vt:lpstr>
      <vt:lpstr>PowerPoint Presentation</vt:lpstr>
      <vt:lpstr>Address Physical and Psychological Harms</vt:lpstr>
      <vt:lpstr>Emergency response and ongoing needs (CRRF), Strengthening service delivery (ReHoPE) need to address profound harms resulting from war-related injuries</vt:lpstr>
      <vt:lpstr>PowerPoint Presentation</vt:lpstr>
      <vt:lpstr>PowerPoint Presentation</vt:lpstr>
      <vt:lpstr>PowerPoint Presentation</vt:lpstr>
      <vt:lpstr>PowerPoint Presentation</vt:lpstr>
      <vt:lpstr>Statistical Glimpse – RLP’s Best Practice 2018</vt:lpstr>
      <vt:lpstr>PowerPoint Presentation</vt:lpstr>
      <vt:lpstr>PowerPoint Presentation</vt:lpstr>
      <vt:lpstr>Address Durable Solutions for Refugees (Especially Local Integration)</vt:lpstr>
      <vt:lpstr>PowerPoint Presentation</vt:lpstr>
      <vt:lpstr>PowerPoint Presentation</vt:lpstr>
      <vt:lpstr>PowerPoint Presentation</vt:lpstr>
      <vt:lpstr>Insert Slide on Ambassadorial Briefing</vt:lpstr>
      <vt:lpstr>Address Language Barrier, Support Refugee Educations   Education Cannot Be Left Behind</vt:lpstr>
      <vt:lpstr>Address Language Barrier: Literacy for adult refugees is important and requires attention</vt:lpstr>
      <vt:lpstr>Address Land-related challenges between refugees and Host</vt:lpstr>
      <vt:lpstr>PowerPoint Presentation</vt:lpstr>
      <vt:lpstr>PowerPoint Presentation</vt:lpstr>
      <vt:lpstr>PowerPoint Presentation</vt:lpstr>
      <vt:lpstr>Sensitize refugees and host on  30 – 70 percent</vt:lpstr>
      <vt:lpstr>Sensitize refugees and host on 30 – 70 percent</vt:lpstr>
      <vt:lpstr>Strengthen Dialogues between district leaders hosting refugees</vt:lpstr>
      <vt:lpstr>Supporting DLG to support refugees</vt:lpstr>
      <vt:lpstr>Advocate for more resources for refugee management</vt:lpstr>
      <vt:lpstr>Advocate for more resources Achieving the “whole of society” approach requires robust financial commitments</vt:lpstr>
      <vt:lpstr>PowerPoint Presentation</vt:lpstr>
      <vt:lpstr>PowerPoint Presentation</vt:lpstr>
      <vt:lpstr>“Today, it is them, tomorrow, it could be any one of us.”  – Dr. Ruhakana Rugunda, Uganda’s Prime Minister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822</cp:revision>
  <cp:lastPrinted>2018-11-15T00:01:26Z</cp:lastPrinted>
  <dcterms:created xsi:type="dcterms:W3CDTF">2018-11-14T22:35:06Z</dcterms:created>
  <dcterms:modified xsi:type="dcterms:W3CDTF">2019-01-23T04:58:05Z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4873125</vt:lpwstr>
  </property>
  <property fmtid="{D5CDD505-2E9C-101B-9397-08002B2CF9AE}" name="NXPowerLiteSettings" pid="3">
    <vt:lpwstr>C7000400038000</vt:lpwstr>
  </property>
  <property fmtid="{D5CDD505-2E9C-101B-9397-08002B2CF9AE}" name="NXPowerLiteVersion" pid="4">
    <vt:lpwstr>S8.2.2</vt:lpwstr>
  </property>
</Properties>
</file>